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42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43.xml" ContentType="application/vnd.openxmlformats-officedocument.presentationml.notesSlide+xml"/>
  <Override PartName="/ppt/comments/comment24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25.xml" ContentType="application/vnd.openxmlformats-officedocument.presentationml.comments+xml"/>
  <Override PartName="/ppt/notesSlides/notesSlide45.xml" ContentType="application/vnd.openxmlformats-officedocument.presentationml.notesSlide+xml"/>
  <Override PartName="/ppt/comments/comment26.xml" ContentType="application/vnd.openxmlformats-officedocument.presentationml.comments+xml"/>
  <Override PartName="/ppt/notesSlides/notesSlide46.xml" ContentType="application/vnd.openxmlformats-officedocument.presentationml.notesSlide+xml"/>
  <Override PartName="/ppt/comments/comment27.xml" ContentType="application/vnd.openxmlformats-officedocument.presentationml.comments+xml"/>
  <Override PartName="/ppt/notesSlides/notesSlide47.xml" ContentType="application/vnd.openxmlformats-officedocument.presentationml.notesSlide+xml"/>
  <Override PartName="/ppt/comments/comment28.xml" ContentType="application/vnd.openxmlformats-officedocument.presentationml.comments+xml"/>
  <Override PartName="/ppt/notesSlides/notesSlide48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49.xml" ContentType="application/vnd.openxmlformats-officedocument.presentationml.notesSlide+xml"/>
  <Override PartName="/ppt/comments/comment30.xml" ContentType="application/vnd.openxmlformats-officedocument.presentationml.comments+xml"/>
  <Override PartName="/ppt/notesSlides/notesSlide50.xml" ContentType="application/vnd.openxmlformats-officedocument.presentationml.notesSlide+xml"/>
  <Override PartName="/ppt/comments/comment31.xml" ContentType="application/vnd.openxmlformats-officedocument.presentationml.comments+xml"/>
  <Override PartName="/ppt/notesSlides/notesSlide51.xml" ContentType="application/vnd.openxmlformats-officedocument.presentationml.notesSlide+xml"/>
  <Override PartName="/ppt/comments/comment32.xml" ContentType="application/vnd.openxmlformats-officedocument.presentationml.comments+xml"/>
  <Override PartName="/ppt/notesSlides/notesSlide52.xml" ContentType="application/vnd.openxmlformats-officedocument.presentationml.notesSlide+xml"/>
  <Override PartName="/ppt/comments/comment33.xml" ContentType="application/vnd.openxmlformats-officedocument.presentationml.comments+xml"/>
  <Override PartName="/ppt/notesSlides/notesSlide53.xml" ContentType="application/vnd.openxmlformats-officedocument.presentationml.notesSlide+xml"/>
  <Override PartName="/ppt/comments/comment34.xml" ContentType="application/vnd.openxmlformats-officedocument.presentationml.comments+xml"/>
  <Override PartName="/ppt/notesSlides/notesSlide54.xml" ContentType="application/vnd.openxmlformats-officedocument.presentationml.notesSlide+xml"/>
  <Override PartName="/ppt/comments/comment35.xml" ContentType="application/vnd.openxmlformats-officedocument.presentationml.comments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embeddedFontLst>
    <p:embeddedFont>
      <p:font typeface="Proxima Nova Extrabold" panose="020B0604020202020204" charset="0"/>
      <p:bold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Proxima Nova" panose="020B0604020202020204" charset="0"/>
      <p:regular r:id="rId63"/>
      <p:bold r:id="rId64"/>
      <p:italic r:id="rId65"/>
      <p:boldItalic r:id="rId66"/>
    </p:embeddedFont>
    <p:embeddedFont>
      <p:font typeface="Proxima Nova Semibold" panose="020B0604020202020204" charset="0"/>
      <p:regular r:id="rId67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IBA" initials="T" lastIdx="74" clrIdx="0">
    <p:extLst>
      <p:ext uri="{19B8F6BF-5375-455C-9EA6-DF929625EA0E}">
        <p15:presenceInfo xmlns:p15="http://schemas.microsoft.com/office/powerpoint/2012/main" userId="f9097946ac899b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48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29:19.952" idx="1">
    <p:pos x="4876" y="765"/>
    <p:text>un arhivo es una rreglo de bytes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29:58.545" idx="2">
    <p:pos x="5015" y="1758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58:59.007" idx="21">
    <p:pos x="10" y="10"/>
    <p:text>nosotros podemos agarrar un texto y copiarlo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0:10.726" idx="22">
    <p:pos x="10" y="10"/>
    <p:text>comono s epuede codificar por ascii se usa el codigo unicodeque usa 4 bytes por caracter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01:36.799" idx="23">
    <p:pos x="685" y="2413"/>
    <p:text>pero se desperdician 4 bites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2:03.567" idx="24">
    <p:pos x="883" y="-9"/>
    <p:text>usando al codificacion UTF -8es de tamaño variable algunos caracteresocupan1 bite 2 bite 3 o 4 bite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04:40.174" idx="25">
    <p:pos x="1775" y="2054"/>
    <p:text>la tilde y la ñ ocupan mas bites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5:38.901" idx="26">
    <p:pos x="10" y="10"/>
    <p:text>codificado en UTF 8 se ahorran os bites que nos staba sobrando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8:09.537" idx="27">
    <p:pos x="10" y="10"/>
    <p:text>hoyen dia casi el 100 % de paginas usan el UTF-8 atualmente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8:45.191" idx="28">
    <p:pos x="10" y="10"/>
    <p:text>todafia puedepasar que se codofoca en utf8 y luego lo decodificacon latin 1 se cambia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09:59.769" idx="29">
    <p:pos x="2110" y="140"/>
    <p:text>el soporte de unicode en el leguaje c no se llevan bien y caracter ocupa 8 bite pero en otro fromato de unicode no se puede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11:37.492" idx="30">
    <p:pos x="4271" y="1149"/>
    <p:text>para usarale leguaje c usamos el carater ascii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12:10.425" idx="31">
    <p:pos x="2054" y="1088"/>
    <p:text>lo desodifico el texto simple usando bits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12:46.978" idx="32">
    <p:pos x="4469" y="660"/>
    <p:text>fomratos binarion que tbm se decodifican en bits pero tbm tiene diferentes formatos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17:57.516" idx="33">
    <p:pos x="10" y="10"/>
    <p:text>cuandoun progama quiere modificar un archivoo solo leer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19:18.358" idx="34">
    <p:pos x="10" y="146"/>
    <p:text>primero pide permiso al sistema operativo el sistema operativo le pueda dar permiso o no</p:text>
    <p:extLst>
      <p:ext uri="{C676402C-5697-4E1C-873F-D02D1690AC5C}">
        <p15:threadingInfo xmlns:p15="http://schemas.microsoft.com/office/powerpoint/2012/main" timeZoneBias="180">
          <p15:parentCm authorId="1" idx="33"/>
        </p15:threadingInfo>
      </p:ext>
    </p:extLst>
  </p:cm>
  <p:cm authorId="1" dt="2022-05-23T16:21:14.253" idx="35">
    <p:pos x="10" y="282"/>
    <p:text>hay varias raxzones por la cuales SO no tedejaabir el archivo</p:text>
    <p:extLst>
      <p:ext uri="{C676402C-5697-4E1C-873F-D02D1690AC5C}">
        <p15:threadingInfo xmlns:p15="http://schemas.microsoft.com/office/powerpoint/2012/main" timeZoneBias="180">
          <p15:parentCm authorId="1" idx="33"/>
        </p15:threadingInfo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1:32.742" idx="36">
    <p:pos x="10" y="10"/>
    <p:text>cuando quieres leer un byte se accedey atomaticamente se cambia al siguiente bitela posicion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31:45.465" idx="3">
    <p:pos x="3388" y="835"/>
    <p:text>xolo quiero alamcenar el texto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32:21.311" idx="4">
    <p:pos x="3388" y="971"/>
    <p:text>lo quieor codificar con un arreglo de byte</p:text>
    <p:extLst>
      <p:ext uri="{C676402C-5697-4E1C-873F-D02D1690AC5C}">
        <p15:threadingInfo xmlns:p15="http://schemas.microsoft.com/office/powerpoint/2012/main" timeZoneBias="180">
          <p15:parentCm authorId="1" idx="3"/>
        </p15:threadingInfo>
      </p:ext>
    </p:extLst>
  </p:cm>
  <p:cm authorId="1" dt="2022-05-23T15:32:21.437" idx="5">
    <p:pos x="5178" y="2610"/>
    <p:text>lo guardo en una ubicaion en mi compu con una extension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34:32.648" idx="6">
    <p:pos x="5178" y="2746"/>
    <p:text>esto es un indicio de como de codifcar los datos que estan byte</p:text>
    <p:extLst>
      <p:ext uri="{C676402C-5697-4E1C-873F-D02D1690AC5C}">
        <p15:threadingInfo xmlns:p15="http://schemas.microsoft.com/office/powerpoint/2012/main" timeZoneBias="180">
          <p15:parentCm authorId="1" idx="5"/>
        </p15:threadingInfo>
      </p:ext>
    </p:extLst>
  </p:cm>
  <p:cm authorId="1" dt="2022-05-23T15:34:48.168" idx="7">
    <p:pos x="5101" y="3689"/>
    <p:text>la ubiacion se represeta mediante la ruta del archivo depende del sistema operativo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2:52.664" idx="38">
    <p:pos x="10" y="10"/>
    <p:text>lee y avanza automaticamente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2:26.093" idx="37">
    <p:pos x="10" y="10"/>
    <p:text>cuando quieres escribirs s ereemplazaese byte y avanza automaticamente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3:11.076" idx="39">
    <p:pos x="10" y="10"/>
    <p:text>cerrrar el archivoleindica al SO que ya temrminede usar el archivo por q sinosecargaelsistema y se lagra la amquina por q el so piensa que lovas a seguir usando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4:07.400" idx="40">
    <p:pos x="10" y="10"/>
    <p:text>para el lenguajec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25:08.256" idx="41">
    <p:pos x="1129" y="1298"/>
    <p:text>tego que abrir un archivo para ello le digo la ruta del archivo yun modo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26:06.476" idx="42">
    <p:pos x="2907" y="1976"/>
    <p:text>y paraerrar el archivo usa fclose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26:19.003" idx="43">
    <p:pos x="1806" y="2586"/>
    <p:text>cuanod arrrancoo e arhivo exostenautomatiio 3 arhivosabiertos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28:01.119" idx="44">
    <p:pos x="3890" y="332"/>
    <p:text>lo que pongo en el modo yl atabla para cada modo si noexiste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29:53.219" idx="45">
    <p:pos x="5042" y="1602"/>
    <p:text>si abro un aricho qu ya existia y lo habro en modo escritura tood el ontenido del archivo s epierde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0:56.683" idx="46">
    <p:pos x="5211" y="1975"/>
    <p:text>esete es par excribir sin borrar el arhcivo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32:13.840" idx="47">
    <p:pos x="2754" y="857"/>
    <p:text>lo que d evuelve es un entero fgets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3:53.746" idx="48">
    <p:pos x="2754" y="993"/>
    <p:text>como hace para indicar que llega la final del archivo siel entero que devuelver es un EOF</p:text>
    <p:extLst>
      <p:ext uri="{C676402C-5697-4E1C-873F-D02D1690AC5C}">
        <p15:threadingInfo xmlns:p15="http://schemas.microsoft.com/office/powerpoint/2012/main" timeZoneBias="180">
          <p15:parentCm authorId="1" idx="47"/>
        </p15:threadingInfo>
      </p:ext>
    </p:extLst>
  </p:cm>
  <p:cm authorId="1" dt="2022-05-23T16:35:32.445" idx="49">
    <p:pos x="2754" y="1129"/>
    <p:text>EOF no es ASCII es una constante definida en un lugar y noes ASCII</p:text>
    <p:extLst>
      <p:ext uri="{C676402C-5697-4E1C-873F-D02D1690AC5C}">
        <p15:threadingInfo xmlns:p15="http://schemas.microsoft.com/office/powerpoint/2012/main" timeZoneBias="180">
          <p15:parentCm authorId="1" idx="47"/>
        </p15:threadingInfo>
      </p:ext>
    </p:extLst>
  </p:cm>
  <p:cm authorId="1" dt="2022-05-23T16:35:32.592" idx="50">
    <p:pos x="5245" y="1281"/>
    <p:text>SI o que devuelve es un unsgined int se caste aa int y todo bien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5:53.256" idx="51">
    <p:pos x="4889" y="2229"/>
    <p:text>fgets ya la conocemos en ves de poner datandar inr ponemos el nombre de una rchivo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6:46.503" idx="52">
    <p:pos x="4889" y="2365"/>
    <p:text>uando llega al final dela rhico se  devuelve nulll</p:text>
    <p:extLst>
      <p:ext uri="{C676402C-5697-4E1C-873F-D02D1690AC5C}">
        <p15:threadingInfo xmlns:p15="http://schemas.microsoft.com/office/powerpoint/2012/main" timeZoneBias="180">
          <p15:parentCm authorId="1" idx="51"/>
        </p15:threadingInfo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36:51.558" idx="53">
    <p:pos x="10" y="10"/>
    <p:text>cuando se ller archovosd etexto autimaticamente el SO convierte el fin de linea en un \n  automaticamente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38:09.069" idx="54">
    <p:pos x="4144" y="1111"/>
    <p:text>abro un archico con el fopen en modo lectura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8:58.164" idx="55">
    <p:pos x="4144" y="1247"/>
    <p:text>verifico que no sea nulll</p:text>
    <p:extLst>
      <p:ext uri="{C676402C-5697-4E1C-873F-D02D1690AC5C}">
        <p15:threadingInfo xmlns:p15="http://schemas.microsoft.com/office/powerpoint/2012/main" timeZoneBias="180">
          <p15:parentCm authorId="1" idx="54"/>
        </p15:threadingInfo>
      </p:ext>
    </p:extLst>
  </p:cm>
  <p:cm authorId="1" dt="2022-05-23T16:38:58.306" idx="56">
    <p:pos x="4821" y="2416"/>
    <p:text>uso fgtespara leer linea por linea fgets incuye el\n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39:38.102" idx="57">
    <p:pos x="2162" y="3178"/>
    <p:text>cierro al archivo al terminar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0:35.068" idx="58">
    <p:pos x="3144" y="2873"/>
    <p:text>si quiero imprimir el archivoya nole pongo el barra n por q el fgts guarda el \n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1:49.445" idx="59">
    <p:pos x="2365" y="2128"/>
    <p:text>defnoel espacio en el buffer que utilizare para el archivo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3:30.658" idx="60">
    <p:pos x="10" y="10"/>
    <p:text>estsa son funciones quese puedne usar apara poder escribir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3:58.743" idx="61">
    <p:pos x="10" y="146"/>
    <p:text>el archivo abierto con w</p:text>
    <p:extLst>
      <p:ext uri="{C676402C-5697-4E1C-873F-D02D1690AC5C}">
        <p15:threadingInfo xmlns:p15="http://schemas.microsoft.com/office/powerpoint/2012/main" timeZoneBias="180">
          <p15:parentCm authorId="1" idx="60"/>
        </p15:threadingInfo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4:00.143" idx="62">
    <p:pos x="10" y="10"/>
    <p:text>cuando escribo un \n el windowse transforma en un \r\n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35:36.939" idx="8">
    <p:pos x="4153" y="1831"/>
    <p:text>com se codifica el texto en una arreglo de byte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4:33.129" idx="63">
    <p:pos x="4584" y="196"/>
    <p:text>abro un arhivo de ntrada en modo lectura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5:42.683" idx="64">
    <p:pos x="4194" y="1026"/>
    <p:text>habr un archivo para la  salida en modo escritura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7:35.069" idx="65">
    <p:pos x="2721" y="1382"/>
    <p:text>tengo que manejar bien los casos posibles de error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7:48.951" idx="66">
    <p:pos x="2568" y="840"/>
    <p:text>si falla tengo que cerrar los arhovosque he abierto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8:31.525" idx="67">
    <p:pos x="3093" y="450"/>
    <p:text>cuandoquiero abriri en  modo binario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48:56.054" idx="68">
    <p:pos x="5194" y="1501"/>
    <p:text>funcion par amanipular archivos binarion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49:38.535" idx="69">
    <p:pos x="2399" y="44"/>
    <p:text>este es un formato de imagen muy simple esa mezla de ascci con binario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51:16.388" idx="70">
    <p:pos x="671" y="2026"/>
    <p:text>para esribir en cada bite uso fwrite o f read para leer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53:03.535" idx="71">
    <p:pos x="2551" y="2009"/>
    <p:text>esribo los 3 colores d euna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54:00.953" idx="72">
    <p:pos x="3331" y="2771"/>
    <p:text>sintaxis del fwrite a nivel de bytes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6:57:44.334" idx="73">
    <p:pos x="3331" y="2907"/>
    <p:text>1 cantidad de bytes decada elementos uanatosbytesicupa  3 este es la cantidad e elementos</p:text>
    <p:extLst>
      <p:ext uri="{C676402C-5697-4E1C-873F-D02D1690AC5C}">
        <p15:threadingInfo xmlns:p15="http://schemas.microsoft.com/office/powerpoint/2012/main" timeZoneBias="180">
          <p15:parentCm authorId="1" idx="72"/>
        </p15:threadingInfo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6:58:01.078" idx="74">
    <p:pos x="10" y="10"/>
    <p:text>fncione sque permiten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35:51.418" idx="9">
    <p:pos x="10" y="10"/>
    <p:text>esto se condifica usando la talba ascci anivel de bit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37:35.163" idx="10">
    <p:pos x="10" y="146"/>
    <p:text>se usa 7 bits para representar unraacter</p:text>
    <p:extLst>
      <p:ext uri="{C676402C-5697-4E1C-873F-D02D1690AC5C}">
        <p15:threadingInfo xmlns:p15="http://schemas.microsoft.com/office/powerpoint/2012/main" timeZoneBias="180">
          <p15:parentCm authorId="1" idx="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38:24.948" idx="11">
    <p:pos x="10" y="10"/>
    <p:text>para le lenguaje c este te dauna form amuydireta de representar uncaracter en formato ascii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38:55.733" idx="12">
    <p:pos x="2246" y="1558"/>
    <p:text>loquw ve elompilador es elnumero 104 que seria los 7 bits confomacdos a numero decimal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39:50.775" idx="13">
    <p:pos x="4252" y="2747"/>
    <p:text>para alamanenar s eusan 8 bit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40:07.122" idx="14">
    <p:pos x="1967" y="2617"/>
    <p:text>existen caracteres especiales el lenguaje me permite escribir deforma mas simpificada con el \n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41:39.402" idx="15">
    <p:pos x="3039" y="-399"/>
    <p:text>carcter tiene su  propio codigotodos tienen 0 al inicio por q solo se forman con 7 bite y se rrellla con 0para poder guardarlo omo o 1 byte por caracter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44:25.181" idx="16">
    <p:pos x="5380" y="-417"/>
    <p:text>puedo expresar el mismocaracter expresada en diferetnes bases</p:text>
    <p:extLst>
      <p:ext uri="{C676402C-5697-4E1C-873F-D02D1690AC5C}">
        <p15:threadingInfo xmlns:p15="http://schemas.microsoft.com/office/powerpoint/2012/main" timeZoneBias="180"/>
      </p:ext>
    </p:extLst>
  </p:cm>
  <p:cm authorId="1" dt="2022-05-23T15:47:54.912" idx="17">
    <p:pos x="1905" y="3020"/>
    <p:text>en sistema ascii se decodifia y ocupa 39 byte 1 byte por arater y solo en linux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50:06.819" idx="18">
    <p:pos x="5250" y="1311"/>
    <p:text>cada sistema operativo tiene una forma distinta par ciertos caracteres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51:42.153" idx="19">
    <p:pos x="10" y="10"/>
    <p:text>es por ello que surgen los problemas d eimcopatibilidad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3T15:57:58.555" idx="20">
    <p:pos x="10" y="10"/>
    <p:text>codigo unicode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c919ce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fc919ce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f88cc7dd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f88cc7dd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fff5c2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fff5c2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88cc7dd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88cc7dd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88cc7dd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88cc7dd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fff5c2b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fff5c2b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fff5c2b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fff5c2b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88cc7dd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88cc7dd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f88cc7dd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f88cc7dd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012a1e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012a1e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0a79f2c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0a79f2c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f8611adf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f8611adf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fff5c2b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7fff5c2b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2107495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2107495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210749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210749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f88cc7dd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f88cc7dd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210749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8210749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fc919ce5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fc919ce5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82107495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82107495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f8611adf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f8611adf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f88cc7ddc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f88cc7ddc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0a79f2c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0a79f2cb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88cc7d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f88cc7d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7fff5c2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7fff5c2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7fff5c2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7fff5c2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f8611adf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f8611adf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0006e29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0006e29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80006e29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80006e29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80006e29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80006e29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0006e29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0006e29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80006e298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80006e298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80006e29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80006e29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80006e29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80006e29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f88cc7d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f88cc7d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80006e29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80006e29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80006e29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80006e29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f88cc7dd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f88cc7dd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f8611adf1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f8611adf1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44493eba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44493eba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560fca8a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560fca8a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f8611adf1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f8611adf1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655a950f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655a950f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560fca8a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560fca8a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55a950f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55a950f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88cc7dd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88cc7dd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55a950f0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55a950f0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55a950f0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55a950f0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6560fca8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6560fca8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560fca8a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560fca8a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55a950f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55a950f0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fc919ce5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dfc919ce5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f88cc7dd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f88cc7dd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4493eba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4493eba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88cc7d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88cc7dd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f88cc7dd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f88cc7dd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omments" Target="../comments/commen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comments" Target="../comments/comment9.xml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omments" Target="../comments/comment1.xml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comments" Target="../comments/comment14.xml"/><Relationship Id="rId5" Type="http://schemas.openxmlformats.org/officeDocument/2006/relationships/image" Target="../media/image39.png"/><Relationship Id="rId4" Type="http://schemas.openxmlformats.org/officeDocument/2006/relationships/hyperlink" Target="https://w3techs.com/technologies/history_overview/character_encoding/ms/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comments" Target="../comments/comment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26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29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294967295"/>
          </p:nvPr>
        </p:nvSpPr>
        <p:spPr>
          <a:xfrm>
            <a:off x="552725" y="4505550"/>
            <a:ext cx="80385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- 95.11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/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9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Archivos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0" y="1006050"/>
            <a:ext cx="10620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77225" y="2698975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super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862500" y="2760813"/>
            <a:ext cx="1000800" cy="223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10111011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00101101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01011110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00001001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0" name="Google Shape;200;p22"/>
          <p:cNvCxnSpPr>
            <a:stCxn id="198" idx="3"/>
            <a:endCxn id="199" idx="1"/>
          </p:cNvCxnSpPr>
          <p:nvPr/>
        </p:nvCxnSpPr>
        <p:spPr>
          <a:xfrm>
            <a:off x="2741125" y="3879625"/>
            <a:ext cx="11214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2"/>
          <p:cNvSpPr txBox="1"/>
          <p:nvPr/>
        </p:nvSpPr>
        <p:spPr>
          <a:xfrm>
            <a:off x="1086475" y="5213163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2"/>
          <p:cNvCxnSpPr>
            <a:stCxn id="199" idx="3"/>
            <a:endCxn id="203" idx="1"/>
          </p:cNvCxnSpPr>
          <p:nvPr/>
        </p:nvCxnSpPr>
        <p:spPr>
          <a:xfrm>
            <a:off x="4863300" y="3879663"/>
            <a:ext cx="11136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2"/>
          <p:cNvSpPr txBox="1"/>
          <p:nvPr/>
        </p:nvSpPr>
        <p:spPr>
          <a:xfrm>
            <a:off x="6269075" y="5213163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5976875" y="2698975"/>
            <a:ext cx="2589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super�Hacer el TP�Cargar la SUBE�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7" y="721525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59" y="624775"/>
            <a:ext cx="2431318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2113"/>
            <a:ext cx="9144000" cy="54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904075" y="2759663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ú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904083" y="5279088"/>
            <a:ext cx="4179000" cy="4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8" name="Google Shape;218;p24"/>
          <p:cNvCxnSpPr>
            <a:stCxn id="216" idx="3"/>
          </p:cNvCxnSpPr>
          <p:nvPr/>
        </p:nvCxnSpPr>
        <p:spPr>
          <a:xfrm>
            <a:off x="3067975" y="3940313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4"/>
          <p:cNvSpPr txBox="1"/>
          <p:nvPr/>
        </p:nvSpPr>
        <p:spPr>
          <a:xfrm>
            <a:off x="4008900" y="3887600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75" y="521550"/>
            <a:ext cx="4311999" cy="310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26" y="617355"/>
            <a:ext cx="4112418" cy="259950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6" y="3216851"/>
            <a:ext cx="4112418" cy="23650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7" name="Google Shape;227;p25"/>
          <p:cNvSpPr txBox="1"/>
          <p:nvPr/>
        </p:nvSpPr>
        <p:spPr>
          <a:xfrm>
            <a:off x="308926" y="286775"/>
            <a:ext cx="4112400" cy="3306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ASCII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308926" y="5581868"/>
            <a:ext cx="41124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9" y="-3716398"/>
            <a:ext cx="8267699" cy="52260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49" y="1509707"/>
            <a:ext cx="8267675" cy="4754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5" name="Google Shape;235;p26"/>
          <p:cNvSpPr txBox="1"/>
          <p:nvPr/>
        </p:nvSpPr>
        <p:spPr>
          <a:xfrm>
            <a:off x="438149" y="6264375"/>
            <a:ext cx="82677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26" y="617355"/>
            <a:ext cx="4112418" cy="259950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6" y="3216851"/>
            <a:ext cx="4112418" cy="23650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2" name="Google Shape;242;p27"/>
          <p:cNvSpPr txBox="1"/>
          <p:nvPr/>
        </p:nvSpPr>
        <p:spPr>
          <a:xfrm>
            <a:off x="308926" y="286775"/>
            <a:ext cx="4112400" cy="3306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ASCII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08926" y="5581868"/>
            <a:ext cx="41124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675" y="3216844"/>
            <a:ext cx="4112424" cy="28944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5" name="Google Shape;245;p27"/>
          <p:cNvSpPr txBox="1"/>
          <p:nvPr/>
        </p:nvSpPr>
        <p:spPr>
          <a:xfrm>
            <a:off x="1347677" y="6126337"/>
            <a:ext cx="4112400" cy="3306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8859-2 (latin2)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790" y="3216850"/>
            <a:ext cx="4112425" cy="29551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7" name="Google Shape;247;p27"/>
          <p:cNvSpPr txBox="1"/>
          <p:nvPr/>
        </p:nvSpPr>
        <p:spPr>
          <a:xfrm>
            <a:off x="2515802" y="6172037"/>
            <a:ext cx="4112400" cy="330600"/>
          </a:xfrm>
          <a:prstGeom prst="rect">
            <a:avLst/>
          </a:prstGeom>
          <a:solidFill>
            <a:srgbClr val="D0E0E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8859-5 (cyrillic)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2350" y="3216849"/>
            <a:ext cx="4112426" cy="3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3602364" y="6233287"/>
            <a:ext cx="4112400" cy="3306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CP437 (DOS)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8">
            <a:alphaModFix/>
          </a:blip>
          <a:srcRect l="1110" t="931" r="589"/>
          <a:stretch/>
        </p:blipFill>
        <p:spPr>
          <a:xfrm>
            <a:off x="4616288" y="3216850"/>
            <a:ext cx="4274037" cy="3124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7"/>
          <p:cNvSpPr txBox="1"/>
          <p:nvPr/>
        </p:nvSpPr>
        <p:spPr>
          <a:xfrm>
            <a:off x="4616300" y="6341000"/>
            <a:ext cx="4274100" cy="3306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CP1252 (Windows)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600" y="987625"/>
            <a:ext cx="10620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592825" y="2698975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ú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878100" y="2760813"/>
            <a:ext cx="1000800" cy="223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10111011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00101101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01011110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00001001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9" name="Google Shape;259;p28"/>
          <p:cNvCxnSpPr>
            <a:stCxn id="257" idx="3"/>
            <a:endCxn id="258" idx="1"/>
          </p:cNvCxnSpPr>
          <p:nvPr/>
        </p:nvCxnSpPr>
        <p:spPr>
          <a:xfrm>
            <a:off x="2756725" y="3879625"/>
            <a:ext cx="11214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28"/>
          <p:cNvSpPr txBox="1"/>
          <p:nvPr/>
        </p:nvSpPr>
        <p:spPr>
          <a:xfrm>
            <a:off x="1102075" y="5231588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1" name="Google Shape;261;p28"/>
          <p:cNvCxnSpPr>
            <a:stCxn id="258" idx="3"/>
            <a:endCxn id="262" idx="1"/>
          </p:cNvCxnSpPr>
          <p:nvPr/>
        </p:nvCxnSpPr>
        <p:spPr>
          <a:xfrm>
            <a:off x="4878900" y="3879663"/>
            <a:ext cx="1113600" cy="600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28"/>
          <p:cNvSpPr txBox="1"/>
          <p:nvPr/>
        </p:nvSpPr>
        <p:spPr>
          <a:xfrm>
            <a:off x="6284675" y="5231588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5992475" y="2698975"/>
            <a:ext cx="25587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·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per�Hacer el TP�Cargar la SUBE�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7" y="703100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59" y="606350"/>
            <a:ext cx="2431318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25" y="397825"/>
            <a:ext cx="6432550" cy="3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50" y="4157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7737475" y="3547600"/>
            <a:ext cx="145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1991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023400" y="864700"/>
            <a:ext cx="3120600" cy="57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25" y="397825"/>
            <a:ext cx="6432550" cy="3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50" y="4157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7737475" y="3547600"/>
            <a:ext cx="145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1991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462" y="308200"/>
            <a:ext cx="1609725" cy="581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837" y="533425"/>
            <a:ext cx="2590800" cy="169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6">
            <a:alphaModFix/>
          </a:blip>
          <a:srcRect r="22642"/>
          <a:stretch/>
        </p:blipFill>
        <p:spPr>
          <a:xfrm>
            <a:off x="509722" y="2869000"/>
            <a:ext cx="6520950" cy="1857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1"/>
          <p:cNvPicPr preferRelativeResize="0"/>
          <p:nvPr/>
        </p:nvPicPr>
        <p:blipFill rotWithShape="1">
          <a:blip r:embed="rId7">
            <a:alphaModFix/>
          </a:blip>
          <a:srcRect r="19419"/>
          <a:stretch/>
        </p:blipFill>
        <p:spPr>
          <a:xfrm>
            <a:off x="206250" y="3765775"/>
            <a:ext cx="6708051" cy="2352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1"/>
          <p:cNvPicPr preferRelativeResize="0"/>
          <p:nvPr/>
        </p:nvPicPr>
        <p:blipFill rotWithShape="1">
          <a:blip r:embed="rId8">
            <a:alphaModFix/>
          </a:blip>
          <a:srcRect r="17115" b="19478"/>
          <a:stretch/>
        </p:blipFill>
        <p:spPr>
          <a:xfrm>
            <a:off x="428625" y="4656725"/>
            <a:ext cx="6868550" cy="2201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31"/>
          <p:cNvSpPr/>
          <p:nvPr/>
        </p:nvSpPr>
        <p:spPr>
          <a:xfrm>
            <a:off x="3136125" y="3589725"/>
            <a:ext cx="4320000" cy="1308900"/>
          </a:xfrm>
          <a:prstGeom prst="wedgeEllipseCallout">
            <a:avLst>
              <a:gd name="adj1" fmla="val 47624"/>
              <a:gd name="adj2" fmla="val 81828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La versión 14 de Unicode  (sep 2021) incluye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144.697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caracteres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9">
            <a:alphaModFix/>
          </a:blip>
          <a:srcRect l="13663" r="13656"/>
          <a:stretch/>
        </p:blipFill>
        <p:spPr>
          <a:xfrm>
            <a:off x="7377300" y="4808127"/>
            <a:ext cx="1766700" cy="24308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192825" y="368225"/>
            <a:ext cx="6907800" cy="1196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92825" y="1575950"/>
            <a:ext cx="6907800" cy="119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92825" y="2783675"/>
            <a:ext cx="6907800" cy="119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 de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archivos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92825" y="3991400"/>
            <a:ext cx="6907800" cy="119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Dispositivo de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almacenamiento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192825" y="5199125"/>
            <a:ext cx="6907800" cy="119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Medio físico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 rot="10800000">
            <a:off x="8451688" y="398445"/>
            <a:ext cx="0" cy="3548700"/>
          </a:xfrm>
          <a:prstGeom prst="straightConnector1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4" name="Google Shape;74;p14"/>
          <p:cNvCxnSpPr/>
          <p:nvPr/>
        </p:nvCxnSpPr>
        <p:spPr>
          <a:xfrm rot="10800000">
            <a:off x="8451675" y="4051077"/>
            <a:ext cx="0" cy="23781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5" name="Google Shape;75;p14"/>
          <p:cNvSpPr txBox="1"/>
          <p:nvPr/>
        </p:nvSpPr>
        <p:spPr>
          <a:xfrm rot="-5400000">
            <a:off x="7820675" y="1981530"/>
            <a:ext cx="1867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BA173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endParaRPr sz="2400">
              <a:solidFill>
                <a:srgbClr val="4BA1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 rot="-5400000">
            <a:off x="7804500" y="4979961"/>
            <a:ext cx="18675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 txBox="1"/>
          <p:nvPr/>
        </p:nvSpPr>
        <p:spPr>
          <a:xfrm rot="-5400000">
            <a:off x="-596450" y="1803146"/>
            <a:ext cx="2400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BA173"/>
                </a:solidFill>
                <a:latin typeface="Proxima Nova"/>
                <a:ea typeface="Proxima Nova"/>
                <a:cs typeface="Proxima Nova"/>
                <a:sym typeface="Proxima Nova"/>
              </a:rPr>
              <a:t>+abstracto</a:t>
            </a:r>
            <a:endParaRPr sz="2400">
              <a:solidFill>
                <a:srgbClr val="4BA1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802300" y="368198"/>
            <a:ext cx="0" cy="6063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" name="Google Shape;79;p14"/>
          <p:cNvSpPr txBox="1"/>
          <p:nvPr/>
        </p:nvSpPr>
        <p:spPr>
          <a:xfrm rot="-5400000">
            <a:off x="-799400" y="4428254"/>
            <a:ext cx="28065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+concreto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88" y="592578"/>
            <a:ext cx="2193825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75" y="391234"/>
            <a:ext cx="1748388" cy="11661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063" y="600426"/>
            <a:ext cx="1062000" cy="8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438" y="388025"/>
            <a:ext cx="1062000" cy="10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4"/>
          <p:cNvSpPr txBox="1"/>
          <p:nvPr/>
        </p:nvSpPr>
        <p:spPr>
          <a:xfrm>
            <a:off x="3101625" y="5650550"/>
            <a:ext cx="13086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Magnético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749441" y="5650550"/>
            <a:ext cx="11442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Óptico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450546" y="5650550"/>
            <a:ext cx="11442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Estado sólido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862" y="2741586"/>
            <a:ext cx="1748400" cy="12808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675" y="3972000"/>
            <a:ext cx="1308500" cy="1308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0050" y="3972000"/>
            <a:ext cx="1403000" cy="140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" name="Google Shape;9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1638" y="4349313"/>
            <a:ext cx="106200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1338" y="3720938"/>
            <a:ext cx="1062000" cy="10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4763700" y="2898571"/>
            <a:ext cx="3108750" cy="1015804"/>
            <a:chOff x="4763700" y="2898571"/>
            <a:chExt cx="3108750" cy="1015804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763700" y="2898571"/>
              <a:ext cx="8607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FAT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5834625" y="2898575"/>
              <a:ext cx="9138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NTFS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6958650" y="2898575"/>
              <a:ext cx="9138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ext4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5081950" y="3508171"/>
              <a:ext cx="8607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FAT32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6148750" y="3508175"/>
              <a:ext cx="14049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ISO 9660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98" name="Google Shape;9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93688" y="4117769"/>
            <a:ext cx="609000" cy="60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2600850" y="1649600"/>
            <a:ext cx="5327400" cy="1021200"/>
            <a:chOff x="2600850" y="1649600"/>
            <a:chExt cx="5327400" cy="1021200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2600850" y="1649600"/>
              <a:ext cx="1000800" cy="993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4410225" y="1677800"/>
              <a:ext cx="1000800" cy="993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5817675" y="1677788"/>
              <a:ext cx="1000800" cy="993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6927450" y="1653263"/>
              <a:ext cx="1000800" cy="993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t="29473"/>
          <a:stretch/>
        </p:blipFill>
        <p:spPr>
          <a:xfrm>
            <a:off x="196688" y="2754450"/>
            <a:ext cx="8750625" cy="381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2683583" y="4444513"/>
            <a:ext cx="4179000" cy="4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5" name="Google Shape;305;p33"/>
          <p:cNvCxnSpPr>
            <a:stCxn id="303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33"/>
          <p:cNvSpPr txBox="1"/>
          <p:nvPr/>
        </p:nvSpPr>
        <p:spPr>
          <a:xfrm>
            <a:off x="5772225" y="3053025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2683575" y="4444575"/>
            <a:ext cx="4856400" cy="219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48 00 00 00 65 00 00 00 6c 00 00 00 6c 00 00 00 6f 00 00 00 20 00 00 00 77 00 00 00 6f 00 00 00 72 00 00 00 6c 00 00 00 64 00 00 00 2c 00 00 00 20 00 00 00 9a 03 00 00 b1 03 00 00 bb 03 00 00 b7 03 00 00 bc 03 00 00 73 1f 00 00 c1 03 00 00 b1 03 00 00 20 00 00 00 ba 03 00 00 79 1f 00 00 c3 03 00 00 bc 03 00 00 b5 03 00 00 2c 00 00 00 20 00 00 00 b3 30 00 00 f3 30 00 00 cb 30 00 00 c1 30 00 00 cf 30 00 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4" name="Google Shape;314;p34"/>
          <p:cNvCxnSpPr>
            <a:stCxn id="312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5891900" y="2984729"/>
            <a:ext cx="2382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UTF-32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32 bits (4 bytes) por caracter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76200" y="5823625"/>
            <a:ext cx="25383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136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UTF-32)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 idx="4294967295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UTF-8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128267"/>
            <a:ext cx="8210550" cy="20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5"/>
          <p:cNvGrpSpPr/>
          <p:nvPr/>
        </p:nvGrpSpPr>
        <p:grpSpPr>
          <a:xfrm>
            <a:off x="691325" y="3728166"/>
            <a:ext cx="7241175" cy="2161459"/>
            <a:chOff x="691325" y="3903391"/>
            <a:chExt cx="7241175" cy="2161459"/>
          </a:xfrm>
        </p:grpSpPr>
        <p:sp>
          <p:nvSpPr>
            <p:cNvPr id="325" name="Google Shape;325;p35"/>
            <p:cNvSpPr txBox="1"/>
            <p:nvPr/>
          </p:nvSpPr>
          <p:spPr>
            <a:xfrm>
              <a:off x="691325" y="5576450"/>
              <a:ext cx="7241100" cy="48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s           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       p        e        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402950" y="3903391"/>
              <a:ext cx="2163900" cy="644400"/>
            </a:xfrm>
            <a:prstGeom prst="foldedCorner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7" name="Google Shape;327;p35"/>
            <p:cNvSpPr txBox="1"/>
            <p:nvPr/>
          </p:nvSpPr>
          <p:spPr>
            <a:xfrm>
              <a:off x="691400" y="5157225"/>
              <a:ext cx="7241100" cy="488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01110011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11000011 10111010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01110000 01100101 01110010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28" name="Google Shape;328;p35"/>
            <p:cNvCxnSpPr>
              <a:stCxn id="326" idx="3"/>
            </p:cNvCxnSpPr>
            <p:nvPr/>
          </p:nvCxnSpPr>
          <p:spPr>
            <a:xfrm>
              <a:off x="4566850" y="4225591"/>
              <a:ext cx="843000" cy="8430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9" name="Google Shape;329;p35"/>
            <p:cNvSpPr txBox="1"/>
            <p:nvPr/>
          </p:nvSpPr>
          <p:spPr>
            <a:xfrm>
              <a:off x="5581550" y="4369450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UTF-8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683575" y="4444575"/>
            <a:ext cx="4856400" cy="1126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48 65 6c 6c 6f 20 77 6f 72 6c 64 2c 20 ce 9a ce b1 ce bb ce b7 ce bc e1 bd b3 cf 81 ce b1 20 ce ba e1 bd b9 cf 83 ce bc ce b5 2c 20 e3 82 b3 e3 83 b3 e3 83 8b e3 83 81 e3 83 8f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6" name="Google Shape;336;p36"/>
          <p:cNvCxnSpPr>
            <a:stCxn id="334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/>
        </p:nvSpPr>
        <p:spPr>
          <a:xfrm>
            <a:off x="5891900" y="2984729"/>
            <a:ext cx="2382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UTF-8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76200" y="4741250"/>
            <a:ext cx="25383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59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UTF-8)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r="22540"/>
          <a:stretch/>
        </p:blipFill>
        <p:spPr>
          <a:xfrm>
            <a:off x="111350" y="1368075"/>
            <a:ext cx="3662925" cy="27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2178975" y="6296475"/>
            <a:ext cx="6747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https://w3techs.com/technologies/history_overview/character_encoding/ms/y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5">
            <a:alphaModFix/>
          </a:blip>
          <a:srcRect l="1456" r="24583"/>
          <a:stretch/>
        </p:blipFill>
        <p:spPr>
          <a:xfrm>
            <a:off x="4034675" y="553025"/>
            <a:ext cx="4891901" cy="3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l="80089" t="34541" b="25488"/>
          <a:stretch/>
        </p:blipFill>
        <p:spPr>
          <a:xfrm>
            <a:off x="1300631" y="4202905"/>
            <a:ext cx="1284374" cy="1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 rotWithShape="1">
          <a:blip r:embed="rId5">
            <a:alphaModFix/>
          </a:blip>
          <a:srcRect l="75196" r="7128" b="71993"/>
          <a:stretch/>
        </p:blipFill>
        <p:spPr>
          <a:xfrm>
            <a:off x="6559850" y="4227625"/>
            <a:ext cx="1667900" cy="1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8"/>
          <p:cNvGrpSpPr/>
          <p:nvPr/>
        </p:nvGrpSpPr>
        <p:grpSpPr>
          <a:xfrm>
            <a:off x="691325" y="1799028"/>
            <a:ext cx="7241175" cy="2161459"/>
            <a:chOff x="691325" y="3903391"/>
            <a:chExt cx="7241175" cy="2161459"/>
          </a:xfrm>
        </p:grpSpPr>
        <p:sp>
          <p:nvSpPr>
            <p:cNvPr id="354" name="Google Shape;354;p38"/>
            <p:cNvSpPr txBox="1"/>
            <p:nvPr/>
          </p:nvSpPr>
          <p:spPr>
            <a:xfrm>
              <a:off x="691325" y="5576450"/>
              <a:ext cx="7241100" cy="48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s           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       p        e        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402950" y="3903391"/>
              <a:ext cx="2163900" cy="644400"/>
            </a:xfrm>
            <a:prstGeom prst="foldedCorner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6" name="Google Shape;356;p38"/>
            <p:cNvSpPr txBox="1"/>
            <p:nvPr/>
          </p:nvSpPr>
          <p:spPr>
            <a:xfrm>
              <a:off x="691400" y="5157225"/>
              <a:ext cx="7241100" cy="488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01110011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11000011 10111010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01110000 01100101 01110010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7" name="Google Shape;357;p38"/>
            <p:cNvCxnSpPr>
              <a:stCxn id="355" idx="3"/>
            </p:cNvCxnSpPr>
            <p:nvPr/>
          </p:nvCxnSpPr>
          <p:spPr>
            <a:xfrm>
              <a:off x="4566850" y="4225591"/>
              <a:ext cx="843000" cy="8430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8" name="Google Shape;358;p38"/>
            <p:cNvSpPr txBox="1"/>
            <p:nvPr/>
          </p:nvSpPr>
          <p:spPr>
            <a:xfrm>
              <a:off x="5581550" y="4369450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UTF-8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59" name="Google Shape;359;p38"/>
          <p:cNvGrpSpPr/>
          <p:nvPr/>
        </p:nvGrpSpPr>
        <p:grpSpPr>
          <a:xfrm>
            <a:off x="2408100" y="3897653"/>
            <a:ext cx="4318850" cy="1161300"/>
            <a:chOff x="2408100" y="5243141"/>
            <a:chExt cx="4318850" cy="1161300"/>
          </a:xfrm>
        </p:grpSpPr>
        <p:cxnSp>
          <p:nvCxnSpPr>
            <p:cNvPr id="360" name="Google Shape;360;p38"/>
            <p:cNvCxnSpPr>
              <a:endCxn id="361" idx="3"/>
            </p:cNvCxnSpPr>
            <p:nvPr/>
          </p:nvCxnSpPr>
          <p:spPr>
            <a:xfrm rot="5400000">
              <a:off x="4571100" y="5244041"/>
              <a:ext cx="839100" cy="8373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2" name="Google Shape;362;p38"/>
            <p:cNvSpPr txBox="1"/>
            <p:nvPr/>
          </p:nvSpPr>
          <p:spPr>
            <a:xfrm>
              <a:off x="5581550" y="5534575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latin1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2408100" y="5760041"/>
              <a:ext cx="2163900" cy="644400"/>
            </a:xfrm>
            <a:prstGeom prst="foldedCorner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Ãº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 idx="4294967295"/>
          </p:nvPr>
        </p:nvSpPr>
        <p:spPr>
          <a:xfrm>
            <a:off x="587850" y="593375"/>
            <a:ext cx="81849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 + C = </a:t>
            </a:r>
            <a:r>
              <a:rPr lang="en" sz="4800">
                <a:solidFill>
                  <a:srgbClr val="B45F06"/>
                </a:solidFill>
              </a:rPr>
              <a:t>💩</a:t>
            </a:r>
            <a:endParaRPr sz="4800">
              <a:solidFill>
                <a:srgbClr val="B45F06"/>
              </a:solidFill>
            </a:endParaRPr>
          </a:p>
        </p:txBody>
      </p:sp>
      <p:grpSp>
        <p:nvGrpSpPr>
          <p:cNvPr id="368" name="Google Shape;368;p39"/>
          <p:cNvGrpSpPr/>
          <p:nvPr/>
        </p:nvGrpSpPr>
        <p:grpSpPr>
          <a:xfrm>
            <a:off x="5201825" y="1697570"/>
            <a:ext cx="3036900" cy="1648605"/>
            <a:chOff x="2338950" y="4376295"/>
            <a:chExt cx="3036900" cy="1648605"/>
          </a:xfrm>
        </p:grpSpPr>
        <p:sp>
          <p:nvSpPr>
            <p:cNvPr id="369" name="Google Shape;369;p39"/>
            <p:cNvSpPr/>
            <p:nvPr/>
          </p:nvSpPr>
          <p:spPr>
            <a:xfrm>
              <a:off x="2338950" y="4782600"/>
              <a:ext cx="3036900" cy="1242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 txBox="1"/>
            <p:nvPr/>
          </p:nvSpPr>
          <p:spPr>
            <a:xfrm>
              <a:off x="2338950" y="4376295"/>
              <a:ext cx="11775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stack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1" name="Google Shape;371;p39"/>
            <p:cNvSpPr txBox="1"/>
            <p:nvPr/>
          </p:nvSpPr>
          <p:spPr>
            <a:xfrm>
              <a:off x="2338950" y="4994800"/>
              <a:ext cx="256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2" name="Google Shape;372;p39"/>
            <p:cNvSpPr txBox="1"/>
            <p:nvPr/>
          </p:nvSpPr>
          <p:spPr>
            <a:xfrm>
              <a:off x="2772259" y="4994800"/>
              <a:ext cx="7683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104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73" name="Google Shape;373;p39"/>
          <p:cNvSpPr txBox="1"/>
          <p:nvPr/>
        </p:nvSpPr>
        <p:spPr>
          <a:xfrm>
            <a:off x="587850" y="2411100"/>
            <a:ext cx="4309500" cy="59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 sz="2400" dirty="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 = </a:t>
            </a:r>
            <a:r>
              <a:rPr lang="en" sz="2400" dirty="0">
                <a:solidFill>
                  <a:srgbClr val="76A5AF"/>
                </a:solidFill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2400" dirty="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4" name="Google Shape;374;p39"/>
          <p:cNvCxnSpPr/>
          <p:nvPr/>
        </p:nvCxnSpPr>
        <p:spPr>
          <a:xfrm>
            <a:off x="5615275" y="2912800"/>
            <a:ext cx="81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5" name="Google Shape;375;p39"/>
          <p:cNvSpPr txBox="1"/>
          <p:nvPr/>
        </p:nvSpPr>
        <p:spPr>
          <a:xfrm>
            <a:off x="5311525" y="2912800"/>
            <a:ext cx="1426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 bits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6" name="Google Shape;376;p39"/>
          <p:cNvGrpSpPr/>
          <p:nvPr/>
        </p:nvGrpSpPr>
        <p:grpSpPr>
          <a:xfrm>
            <a:off x="5201825" y="3819920"/>
            <a:ext cx="3036900" cy="1648605"/>
            <a:chOff x="2338950" y="4376295"/>
            <a:chExt cx="3036900" cy="1648605"/>
          </a:xfrm>
        </p:grpSpPr>
        <p:sp>
          <p:nvSpPr>
            <p:cNvPr id="377" name="Google Shape;377;p39"/>
            <p:cNvSpPr/>
            <p:nvPr/>
          </p:nvSpPr>
          <p:spPr>
            <a:xfrm>
              <a:off x="2338950" y="4782600"/>
              <a:ext cx="3036900" cy="1242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 txBox="1"/>
            <p:nvPr/>
          </p:nvSpPr>
          <p:spPr>
            <a:xfrm>
              <a:off x="2338950" y="4376295"/>
              <a:ext cx="11775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stack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9" name="Google Shape;379;p39"/>
            <p:cNvSpPr txBox="1"/>
            <p:nvPr/>
          </p:nvSpPr>
          <p:spPr>
            <a:xfrm>
              <a:off x="2338950" y="4994800"/>
              <a:ext cx="256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0" name="Google Shape;380;p39"/>
            <p:cNvSpPr txBox="1"/>
            <p:nvPr/>
          </p:nvSpPr>
          <p:spPr>
            <a:xfrm>
              <a:off x="2772241" y="4994800"/>
              <a:ext cx="15726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???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81" name="Google Shape;381;p39"/>
          <p:cNvSpPr txBox="1"/>
          <p:nvPr/>
        </p:nvSpPr>
        <p:spPr>
          <a:xfrm>
            <a:off x="587850" y="4174625"/>
            <a:ext cx="4309500" cy="131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6A5AF"/>
                </a:solidFill>
                <a:latin typeface="Consolas"/>
                <a:ea typeface="Consolas"/>
                <a:cs typeface="Consolas"/>
                <a:sym typeface="Consolas"/>
              </a:rPr>
              <a:t>#include &lt;wchar.h&gt;</a:t>
            </a:r>
            <a:endParaRPr sz="2400">
              <a:solidFill>
                <a:srgbClr val="76A5A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wchar_t 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 = </a:t>
            </a:r>
            <a:r>
              <a:rPr lang="en" sz="2400">
                <a:solidFill>
                  <a:srgbClr val="76A5AF"/>
                </a:solidFill>
                <a:latin typeface="Consolas"/>
                <a:ea typeface="Consolas"/>
                <a:cs typeface="Consolas"/>
                <a:sym typeface="Consolas"/>
              </a:rPr>
              <a:t>L'é'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>
            <a:off x="5661300" y="5035150"/>
            <a:ext cx="1537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5311525" y="5035150"/>
            <a:ext cx="21723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????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/>
        </p:nvSpPr>
        <p:spPr>
          <a:xfrm>
            <a:off x="395300" y="2813550"/>
            <a:ext cx="8037600" cy="101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395300" y="3835802"/>
            <a:ext cx="8037600" cy="1012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t="19581"/>
          <a:stretch/>
        </p:blipFill>
        <p:spPr>
          <a:xfrm>
            <a:off x="1182350" y="3012963"/>
            <a:ext cx="2193724" cy="613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725" y="2723759"/>
            <a:ext cx="1748388" cy="11661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550" y="3136626"/>
            <a:ext cx="1062000" cy="8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4975" y="2551150"/>
            <a:ext cx="1062000" cy="10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4" name="Google Shape;394;p40"/>
          <p:cNvSpPr txBox="1"/>
          <p:nvPr/>
        </p:nvSpPr>
        <p:spPr>
          <a:xfrm>
            <a:off x="1300500" y="403522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969475" y="2009400"/>
            <a:ext cx="26196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Texto simple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4920500" y="2009400"/>
            <a:ext cx="30897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Formatos "binarios"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4157625" y="4094000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5424300" y="421369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156550" y="403522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13" y="152400"/>
            <a:ext cx="6677375" cy="6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4641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Ejemplo: </a:t>
            </a:r>
            <a:r>
              <a:rPr lang="en" sz="2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texto plano</a:t>
            </a:r>
            <a:endParaRPr sz="2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46200" y="1465775"/>
            <a:ext cx="8451600" cy="1568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346200" y="3048739"/>
            <a:ext cx="8451600" cy="156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46200" y="4631702"/>
            <a:ext cx="8451600" cy="15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3193875" y="1569750"/>
            <a:ext cx="2163900" cy="12741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93883" y="3588750"/>
            <a:ext cx="4179000" cy="4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15"/>
          <p:cNvCxnSpPr>
            <a:stCxn id="112" idx="3"/>
          </p:cNvCxnSpPr>
          <p:nvPr/>
        </p:nvCxnSpPr>
        <p:spPr>
          <a:xfrm>
            <a:off x="5357775" y="2206800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6282525" y="2197275"/>
            <a:ext cx="1408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Codificar</a:t>
            </a:r>
            <a:endParaRPr sz="1800"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" name="Google Shape;116;p15"/>
          <p:cNvCxnSpPr>
            <a:stCxn id="113" idx="3"/>
            <a:endCxn id="117" idx="0"/>
          </p:cNvCxnSpPr>
          <p:nvPr/>
        </p:nvCxnSpPr>
        <p:spPr>
          <a:xfrm>
            <a:off x="7372883" y="3832950"/>
            <a:ext cx="758700" cy="1096800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8" name="Google Shape;118;p15"/>
          <p:cNvGrpSpPr/>
          <p:nvPr/>
        </p:nvGrpSpPr>
        <p:grpSpPr>
          <a:xfrm>
            <a:off x="3113288" y="4822050"/>
            <a:ext cx="5617838" cy="1381983"/>
            <a:chOff x="3300313" y="4822050"/>
            <a:chExt cx="5617838" cy="1381983"/>
          </a:xfrm>
        </p:grpSpPr>
        <p:sp>
          <p:nvSpPr>
            <p:cNvPr id="117" name="Google Shape;117;p15"/>
            <p:cNvSpPr/>
            <p:nvPr/>
          </p:nvSpPr>
          <p:spPr>
            <a:xfrm>
              <a:off x="7985000" y="4929750"/>
              <a:ext cx="667200" cy="900300"/>
            </a:xfrm>
            <a:prstGeom prst="foldedCorner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300313" y="4822050"/>
              <a:ext cx="1066200" cy="1115700"/>
            </a:xfrm>
            <a:prstGeom prst="can">
              <a:avLst>
                <a:gd name="adj" fmla="val 25000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454700" y="4965750"/>
              <a:ext cx="1071600" cy="828300"/>
            </a:xfrm>
            <a:prstGeom prst="corner">
              <a:avLst>
                <a:gd name="adj1" fmla="val 87203"/>
                <a:gd name="adj2" fmla="val 51351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856913" y="4965750"/>
              <a:ext cx="1071600" cy="828300"/>
            </a:xfrm>
            <a:prstGeom prst="corner">
              <a:avLst>
                <a:gd name="adj1" fmla="val 87203"/>
                <a:gd name="adj2" fmla="val 51351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5"/>
            <p:cNvCxnSpPr>
              <a:stCxn id="119" idx="4"/>
              <a:endCxn id="121" idx="2"/>
            </p:cNvCxnSpPr>
            <p:nvPr/>
          </p:nvCxnSpPr>
          <p:spPr>
            <a:xfrm>
              <a:off x="4366513" y="5379900"/>
              <a:ext cx="490500" cy="600"/>
            </a:xfrm>
            <a:prstGeom prst="bentConnector3">
              <a:avLst>
                <a:gd name="adj1" fmla="val 49990"/>
              </a:avLst>
            </a:prstGeom>
            <a:noFill/>
            <a:ln w="38100" cap="flat" cmpd="sng">
              <a:solidFill>
                <a:srgbClr val="FFF2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3" name="Google Shape;123;p15"/>
            <p:cNvCxnSpPr>
              <a:endCxn id="120" idx="2"/>
            </p:cNvCxnSpPr>
            <p:nvPr/>
          </p:nvCxnSpPr>
          <p:spPr>
            <a:xfrm>
              <a:off x="5926700" y="5379300"/>
              <a:ext cx="528000" cy="6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F2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4" name="Google Shape;124;p15"/>
            <p:cNvCxnSpPr>
              <a:endCxn id="117" idx="1"/>
            </p:cNvCxnSpPr>
            <p:nvPr/>
          </p:nvCxnSpPr>
          <p:spPr>
            <a:xfrm>
              <a:off x="7532300" y="5379300"/>
              <a:ext cx="452700" cy="6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F2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" name="Google Shape;125;p15"/>
            <p:cNvSpPr txBox="1"/>
            <p:nvPr/>
          </p:nvSpPr>
          <p:spPr>
            <a:xfrm>
              <a:off x="7719050" y="5805333"/>
              <a:ext cx="1199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tareas.txt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4737475" y="5216550"/>
              <a:ext cx="13125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nsolas"/>
                  <a:ea typeface="Consolas"/>
                  <a:cs typeface="Consolas"/>
                  <a:sym typeface="Consolas"/>
                </a:rPr>
                <a:t>Usuarios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6357213" y="5225000"/>
              <a:ext cx="1199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nsolas"/>
                  <a:ea typeface="Consolas"/>
                  <a:cs typeface="Consolas"/>
                  <a:sym typeface="Consolas"/>
                </a:rPr>
                <a:t>grace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8" name="Google Shape;128;p15"/>
          <p:cNvSpPr txBox="1"/>
          <p:nvPr/>
        </p:nvSpPr>
        <p:spPr>
          <a:xfrm>
            <a:off x="3026075" y="6236925"/>
            <a:ext cx="5703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Ruta absoluta: </a:t>
            </a:r>
            <a:r>
              <a:rPr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/Usuarios/grace/tareas.txt</a:t>
            </a:r>
            <a:endParaRPr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2"/>
          <p:cNvPicPr preferRelativeResize="0"/>
          <p:nvPr/>
        </p:nvPicPr>
        <p:blipFill rotWithShape="1">
          <a:blip r:embed="rId3">
            <a:alphaModFix/>
          </a:blip>
          <a:srcRect l="11306" t="11032" r="46894"/>
          <a:stretch/>
        </p:blipFill>
        <p:spPr>
          <a:xfrm>
            <a:off x="192750" y="1192325"/>
            <a:ext cx="2436525" cy="48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000" y="2245400"/>
            <a:ext cx="6487601" cy="43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5199"/>
            <a:ext cx="2436526" cy="1949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2" name="Google Shape;412;p42"/>
          <p:cNvSpPr txBox="1"/>
          <p:nvPr/>
        </p:nvSpPr>
        <p:spPr>
          <a:xfrm>
            <a:off x="192750" y="2024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Ejemplo: </a:t>
            </a:r>
            <a:r>
              <a:rPr lang="en" sz="2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WAV</a:t>
            </a:r>
            <a:endParaRPr sz="2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3"/>
          <p:cNvPicPr preferRelativeResize="0"/>
          <p:nvPr/>
        </p:nvPicPr>
        <p:blipFill rotWithShape="1">
          <a:blip r:embed="rId3">
            <a:alphaModFix/>
          </a:blip>
          <a:srcRect t="3799"/>
          <a:stretch/>
        </p:blipFill>
        <p:spPr>
          <a:xfrm>
            <a:off x="197350" y="272700"/>
            <a:ext cx="8749299" cy="63126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23" name="Google Shape;423;p44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44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7" name="Google Shape;427;p44"/>
          <p:cNvCxnSpPr>
            <a:stCxn id="424" idx="4"/>
            <a:endCxn id="42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44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4"/>
          <p:cNvCxnSpPr>
            <a:stCxn id="425" idx="0"/>
            <a:endCxn id="430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44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34" name="Google Shape;434;p44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35" name="Google Shape;435;p44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44"/>
          <p:cNvSpPr/>
          <p:nvPr/>
        </p:nvSpPr>
        <p:spPr>
          <a:xfrm>
            <a:off x="5887213" y="2100950"/>
            <a:ext cx="344700" cy="828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4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Abrir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/Usuarios/grace/tareas.txt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0" name="Google Shape;440;p44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44"/>
          <p:cNvSpPr/>
          <p:nvPr/>
        </p:nvSpPr>
        <p:spPr>
          <a:xfrm>
            <a:off x="7375075" y="1570275"/>
            <a:ext cx="725725" cy="2611602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442" name="Google Shape;442;p44"/>
          <p:cNvCxnSpPr/>
          <p:nvPr/>
        </p:nvCxnSpPr>
        <p:spPr>
          <a:xfrm rot="10800000">
            <a:off x="6817025" y="4181975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3" name="Google Shape;443;p44"/>
          <p:cNvSpPr txBox="1"/>
          <p:nvPr/>
        </p:nvSpPr>
        <p:spPr>
          <a:xfrm>
            <a:off x="5599875" y="4053940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45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45"/>
          <p:cNvCxnSpPr>
            <a:stCxn id="450" idx="4"/>
            <a:endCxn id="452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45"/>
          <p:cNvCxnSpPr>
            <a:stCxn id="451" idx="0"/>
            <a:endCxn id="456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7" name="Google Shape;457;p45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0" name="Google Shape;460;p45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1" name="Google Shape;461;p45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5887225" y="2100950"/>
            <a:ext cx="344700" cy="175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45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45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45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45"/>
          <p:cNvSpPr/>
          <p:nvPr/>
        </p:nvSpPr>
        <p:spPr>
          <a:xfrm>
            <a:off x="7375075" y="1570275"/>
            <a:ext cx="725725" cy="2619450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468" name="Google Shape;468;p45"/>
          <p:cNvCxnSpPr/>
          <p:nvPr/>
        </p:nvCxnSpPr>
        <p:spPr>
          <a:xfrm rot="10800000">
            <a:off x="6817025" y="4189700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69" name="Google Shape;469;p45"/>
          <p:cNvSpPr txBox="1"/>
          <p:nvPr/>
        </p:nvSpPr>
        <p:spPr>
          <a:xfrm>
            <a:off x="5599875" y="4053940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75" name="Google Shape;475;p46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46"/>
          <p:cNvCxnSpPr>
            <a:stCxn id="476" idx="4"/>
            <a:endCxn id="478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46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46"/>
          <p:cNvCxnSpPr>
            <a:stCxn id="477" idx="0"/>
            <a:endCxn id="482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" name="Google Shape;483;p46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6" name="Google Shape;486;p46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7" name="Google Shape;487;p46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6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6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46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7375075" y="1570275"/>
            <a:ext cx="725725" cy="2899475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494" name="Google Shape;494;p46"/>
          <p:cNvCxnSpPr/>
          <p:nvPr/>
        </p:nvCxnSpPr>
        <p:spPr>
          <a:xfrm rot="10800000">
            <a:off x="6817025" y="4469825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 txBox="1"/>
          <p:nvPr/>
        </p:nvSpPr>
        <p:spPr>
          <a:xfrm>
            <a:off x="5599875" y="4334071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46"/>
          <p:cNvSpPr/>
          <p:nvPr/>
        </p:nvSpPr>
        <p:spPr>
          <a:xfrm rot="10800000">
            <a:off x="6316400" y="2101213"/>
            <a:ext cx="344700" cy="175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6"/>
          <p:cNvSpPr txBox="1"/>
          <p:nvPr/>
        </p:nvSpPr>
        <p:spPr>
          <a:xfrm>
            <a:off x="6661099" y="2353138"/>
            <a:ext cx="16614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03" name="Google Shape;503;p47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" name="Google Shape;507;p47"/>
          <p:cNvCxnSpPr>
            <a:stCxn id="504" idx="4"/>
            <a:endCxn id="50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47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47"/>
          <p:cNvCxnSpPr>
            <a:stCxn id="505" idx="0"/>
            <a:endCxn id="510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47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4" name="Google Shape;514;p47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15" name="Google Shape;515;p47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7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7375075" y="1570275"/>
            <a:ext cx="725725" cy="2899475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22" name="Google Shape;522;p47"/>
          <p:cNvCxnSpPr/>
          <p:nvPr/>
        </p:nvCxnSpPr>
        <p:spPr>
          <a:xfrm rot="10800000">
            <a:off x="6817025" y="4469825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23" name="Google Shape;523;p47"/>
          <p:cNvSpPr txBox="1"/>
          <p:nvPr/>
        </p:nvSpPr>
        <p:spPr>
          <a:xfrm>
            <a:off x="5599875" y="4334071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29" name="Google Shape;529;p48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3" name="Google Shape;533;p48"/>
          <p:cNvCxnSpPr>
            <a:stCxn id="530" idx="4"/>
            <a:endCxn id="532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48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48"/>
          <p:cNvCxnSpPr>
            <a:stCxn id="531" idx="0"/>
            <a:endCxn id="536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" name="Google Shape;537;p48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0" name="Google Shape;540;p48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41" name="Google Shape;541;p48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8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48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2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48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7375075" y="1570275"/>
            <a:ext cx="725725" cy="3179780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48" name="Google Shape;548;p48"/>
          <p:cNvCxnSpPr/>
          <p:nvPr/>
        </p:nvCxnSpPr>
        <p:spPr>
          <a:xfrm rot="10800000">
            <a:off x="6817025" y="4749950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49" name="Google Shape;549;p48"/>
          <p:cNvSpPr txBox="1"/>
          <p:nvPr/>
        </p:nvSpPr>
        <p:spPr>
          <a:xfrm>
            <a:off x="5599875" y="4614202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48"/>
          <p:cNvSpPr/>
          <p:nvPr/>
        </p:nvSpPr>
        <p:spPr>
          <a:xfrm rot="10800000">
            <a:off x="6316400" y="2101213"/>
            <a:ext cx="344700" cy="175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"/>
          <p:cNvSpPr txBox="1"/>
          <p:nvPr/>
        </p:nvSpPr>
        <p:spPr>
          <a:xfrm>
            <a:off x="6661099" y="2353138"/>
            <a:ext cx="16614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57" name="Google Shape;557;p49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49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49"/>
          <p:cNvCxnSpPr>
            <a:stCxn id="558" idx="4"/>
            <a:endCxn id="560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49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49"/>
          <p:cNvCxnSpPr>
            <a:stCxn id="559" idx="0"/>
            <a:endCxn id="564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49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49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8" name="Google Shape;568;p49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69" name="Google Shape;569;p49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49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49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2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49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5" name="Google Shape;575;p49"/>
          <p:cNvSpPr/>
          <p:nvPr/>
        </p:nvSpPr>
        <p:spPr>
          <a:xfrm>
            <a:off x="7375075" y="1570275"/>
            <a:ext cx="725725" cy="3179780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76" name="Google Shape;576;p49"/>
          <p:cNvCxnSpPr/>
          <p:nvPr/>
        </p:nvCxnSpPr>
        <p:spPr>
          <a:xfrm rot="10800000">
            <a:off x="6817025" y="4749950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77" name="Google Shape;577;p49"/>
          <p:cNvSpPr txBox="1"/>
          <p:nvPr/>
        </p:nvSpPr>
        <p:spPr>
          <a:xfrm>
            <a:off x="5599875" y="4614202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83" name="Google Shape;583;p50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0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7" name="Google Shape;587;p50"/>
          <p:cNvCxnSpPr>
            <a:stCxn id="584" idx="4"/>
            <a:endCxn id="58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0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0"/>
          <p:cNvCxnSpPr>
            <a:stCxn id="585" idx="0"/>
            <a:endCxn id="590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50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4" name="Google Shape;594;p50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95" name="Google Shape;595;p50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0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50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9" name="Google Shape;599;p50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3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7375075" y="1570275"/>
            <a:ext cx="725725" cy="3450835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602" name="Google Shape;602;p50"/>
          <p:cNvCxnSpPr/>
          <p:nvPr/>
        </p:nvCxnSpPr>
        <p:spPr>
          <a:xfrm rot="10800000">
            <a:off x="6817025" y="5020975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03" name="Google Shape;603;p50"/>
          <p:cNvSpPr txBox="1"/>
          <p:nvPr/>
        </p:nvSpPr>
        <p:spPr>
          <a:xfrm>
            <a:off x="5599875" y="4885219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09" name="Google Shape;609;p51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1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1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51"/>
          <p:cNvCxnSpPr>
            <a:stCxn id="610" idx="4"/>
            <a:endCxn id="612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p51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51"/>
          <p:cNvCxnSpPr>
            <a:stCxn id="611" idx="0"/>
            <a:endCxn id="616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7" name="Google Shape;617;p51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51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20" name="Google Shape;620;p51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21" name="Google Shape;621;p51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51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1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3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6" name="Google Shape;626;p51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51"/>
          <p:cNvSpPr/>
          <p:nvPr/>
        </p:nvSpPr>
        <p:spPr>
          <a:xfrm>
            <a:off x="7375075" y="1570275"/>
            <a:ext cx="725725" cy="3450835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628" name="Google Shape;628;p51"/>
          <p:cNvCxnSpPr/>
          <p:nvPr/>
        </p:nvCxnSpPr>
        <p:spPr>
          <a:xfrm rot="10800000">
            <a:off x="6817025" y="5020975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29" name="Google Shape;629;p51"/>
          <p:cNvSpPr txBox="1"/>
          <p:nvPr/>
        </p:nvSpPr>
        <p:spPr>
          <a:xfrm>
            <a:off x="5599875" y="4885219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2454975" y="1925088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454983" y="4444513"/>
            <a:ext cx="4179000" cy="4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5" name="Google Shape;135;p16"/>
          <p:cNvCxnSpPr>
            <a:stCxn id="133" idx="3"/>
          </p:cNvCxnSpPr>
          <p:nvPr/>
        </p:nvCxnSpPr>
        <p:spPr>
          <a:xfrm>
            <a:off x="4618875" y="3105738"/>
            <a:ext cx="863400" cy="132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6"/>
          <p:cNvSpPr txBox="1"/>
          <p:nvPr/>
        </p:nvSpPr>
        <p:spPr>
          <a:xfrm>
            <a:off x="5543625" y="3053025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35" name="Google Shape;635;p52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52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2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2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52"/>
          <p:cNvCxnSpPr>
            <a:stCxn id="636" idx="4"/>
            <a:endCxn id="638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52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52"/>
          <p:cNvCxnSpPr>
            <a:stCxn id="637" idx="0"/>
            <a:endCxn id="642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" name="Google Shape;643;p52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6" name="Google Shape;646;p52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7" name="Google Shape;647;p52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52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2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52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4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52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52"/>
          <p:cNvSpPr/>
          <p:nvPr/>
        </p:nvSpPr>
        <p:spPr>
          <a:xfrm>
            <a:off x="7375075" y="1570275"/>
            <a:ext cx="725725" cy="3733102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654" name="Google Shape;654;p52"/>
          <p:cNvCxnSpPr/>
          <p:nvPr/>
        </p:nvCxnSpPr>
        <p:spPr>
          <a:xfrm rot="10800000">
            <a:off x="6817025" y="5303250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5" name="Google Shape;655;p52"/>
          <p:cNvSpPr txBox="1"/>
          <p:nvPr/>
        </p:nvSpPr>
        <p:spPr>
          <a:xfrm>
            <a:off x="5599875" y="5167497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 idx="4294967295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61" name="Google Shape;661;p53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3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name="adj" fmla="val 25000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3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name="adj1" fmla="val 87203"/>
              <a:gd name="adj2" fmla="val 51351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5" name="Google Shape;665;p53"/>
          <p:cNvCxnSpPr>
            <a:stCxn id="662" idx="4"/>
            <a:endCxn id="664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name="adj1" fmla="val 4999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53"/>
          <p:cNvCxnSpPr/>
          <p:nvPr/>
        </p:nvCxnSpPr>
        <p:spPr>
          <a:xfrm rot="10800000" flipH="1">
            <a:off x="3550457" y="4640575"/>
            <a:ext cx="4287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53"/>
          <p:cNvCxnSpPr>
            <a:stCxn id="663" idx="0"/>
            <a:endCxn id="668" idx="1"/>
          </p:cNvCxnSpPr>
          <p:nvPr/>
        </p:nvCxnSpPr>
        <p:spPr>
          <a:xfrm rot="10800000" flipH="1">
            <a:off x="5089838" y="4676724"/>
            <a:ext cx="492300" cy="8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A2C4C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9" name="Google Shape;669;p53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53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53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sz="1800" b="1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72" name="Google Shape;672;p53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3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53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Cerrar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p53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4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53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53"/>
          <p:cNvSpPr/>
          <p:nvPr/>
        </p:nvSpPr>
        <p:spPr>
          <a:xfrm>
            <a:off x="7375075" y="1570275"/>
            <a:ext cx="725725" cy="3733102"/>
          </a:xfrm>
          <a:custGeom>
            <a:avLst/>
            <a:gdLst/>
            <a:ahLst/>
            <a:cxnLst/>
            <a:rect l="l" t="t" r="r" b="b"/>
            <a:pathLst>
              <a:path w="29029" h="112122" extrusionOk="0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680" name="Google Shape;680;p53"/>
          <p:cNvCxnSpPr/>
          <p:nvPr/>
        </p:nvCxnSpPr>
        <p:spPr>
          <a:xfrm rot="10800000">
            <a:off x="6817025" y="5303250"/>
            <a:ext cx="12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81" name="Google Shape;681;p53"/>
          <p:cNvSpPr txBox="1"/>
          <p:nvPr/>
        </p:nvSpPr>
        <p:spPr>
          <a:xfrm>
            <a:off x="5599875" y="5167497"/>
            <a:ext cx="1199100" cy="27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Archivos en C</a:t>
            </a:r>
            <a:endParaRPr/>
          </a:p>
        </p:txBody>
      </p:sp>
      <p:sp>
        <p:nvSpPr>
          <p:cNvPr id="687" name="Google Shape;687;p54"/>
          <p:cNvSpPr txBox="1"/>
          <p:nvPr/>
        </p:nvSpPr>
        <p:spPr>
          <a:xfrm>
            <a:off x="311700" y="1918775"/>
            <a:ext cx="8460900" cy="229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char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path,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char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mode);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54"/>
          <p:cNvSpPr txBox="1"/>
          <p:nvPr/>
        </p:nvSpPr>
        <p:spPr>
          <a:xfrm>
            <a:off x="311700" y="1457025"/>
            <a:ext cx="18330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stdio.h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54"/>
          <p:cNvSpPr txBox="1"/>
          <p:nvPr/>
        </p:nvSpPr>
        <p:spPr>
          <a:xfrm>
            <a:off x="311700" y="4307675"/>
            <a:ext cx="8460900" cy="136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stdin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stdout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stderr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"/>
          <p:cNvSpPr txBox="1"/>
          <p:nvPr/>
        </p:nvSpPr>
        <p:spPr>
          <a:xfrm>
            <a:off x="1460500" y="1676050"/>
            <a:ext cx="11067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Modo</a:t>
            </a:r>
            <a:endParaRPr sz="18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55"/>
          <p:cNvSpPr txBox="1"/>
          <p:nvPr/>
        </p:nvSpPr>
        <p:spPr>
          <a:xfrm>
            <a:off x="7139375" y="1512100"/>
            <a:ext cx="14697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Si el archivo existe</a:t>
            </a:r>
            <a:endParaRPr sz="18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55"/>
          <p:cNvSpPr txBox="1"/>
          <p:nvPr/>
        </p:nvSpPr>
        <p:spPr>
          <a:xfrm>
            <a:off x="2280600" y="676350"/>
            <a:ext cx="4582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fopen("archivo.txt",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modo</a:t>
            </a: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20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p55"/>
          <p:cNvSpPr txBox="1"/>
          <p:nvPr/>
        </p:nvSpPr>
        <p:spPr>
          <a:xfrm>
            <a:off x="5569825" y="1512100"/>
            <a:ext cx="14697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Si el archivo no existe</a:t>
            </a:r>
            <a:endParaRPr sz="18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p55"/>
          <p:cNvSpPr txBox="1"/>
          <p:nvPr/>
        </p:nvSpPr>
        <p:spPr>
          <a:xfrm>
            <a:off x="2667050" y="1512100"/>
            <a:ext cx="9216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99" name="Google Shape;699;p55"/>
          <p:cNvGrpSpPr/>
          <p:nvPr/>
        </p:nvGrpSpPr>
        <p:grpSpPr>
          <a:xfrm>
            <a:off x="589650" y="2266750"/>
            <a:ext cx="6449875" cy="590700"/>
            <a:chOff x="589650" y="1843225"/>
            <a:chExt cx="6449875" cy="590700"/>
          </a:xfrm>
        </p:grpSpPr>
        <p:sp>
          <p:nvSpPr>
            <p:cNvPr id="700" name="Google Shape;700;p55"/>
            <p:cNvSpPr txBox="1"/>
            <p:nvPr/>
          </p:nvSpPr>
          <p:spPr>
            <a:xfrm>
              <a:off x="589650" y="18432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"r"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01" name="Google Shape;701;p55"/>
            <p:cNvSpPr txBox="1"/>
            <p:nvPr/>
          </p:nvSpPr>
          <p:spPr>
            <a:xfrm>
              <a:off x="1460500" y="1843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2" name="Google Shape;702;p55"/>
            <p:cNvSpPr txBox="1"/>
            <p:nvPr/>
          </p:nvSpPr>
          <p:spPr>
            <a:xfrm>
              <a:off x="5569825" y="18432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Error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3" name="Google Shape;703;p55"/>
            <p:cNvSpPr txBox="1"/>
            <p:nvPr/>
          </p:nvSpPr>
          <p:spPr>
            <a:xfrm>
              <a:off x="2667050" y="1843225"/>
              <a:ext cx="9216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04" name="Google Shape;704;p55"/>
          <p:cNvSpPr txBox="1"/>
          <p:nvPr/>
        </p:nvSpPr>
        <p:spPr>
          <a:xfrm>
            <a:off x="3688500" y="1512100"/>
            <a:ext cx="11067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</a:t>
            </a:r>
            <a:endParaRPr sz="18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05" name="Google Shape;705;p55"/>
          <p:cNvGrpSpPr/>
          <p:nvPr/>
        </p:nvGrpSpPr>
        <p:grpSpPr>
          <a:xfrm>
            <a:off x="589650" y="2857450"/>
            <a:ext cx="8019425" cy="590700"/>
            <a:chOff x="589650" y="2433925"/>
            <a:chExt cx="8019425" cy="590700"/>
          </a:xfrm>
        </p:grpSpPr>
        <p:sp>
          <p:nvSpPr>
            <p:cNvPr id="706" name="Google Shape;706;p55"/>
            <p:cNvSpPr txBox="1"/>
            <p:nvPr/>
          </p:nvSpPr>
          <p:spPr>
            <a:xfrm>
              <a:off x="1460500" y="24339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write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7" name="Google Shape;707;p55"/>
            <p:cNvSpPr txBox="1"/>
            <p:nvPr/>
          </p:nvSpPr>
          <p:spPr>
            <a:xfrm>
              <a:off x="7139375" y="24339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trunca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8" name="Google Shape;708;p55"/>
            <p:cNvSpPr txBox="1"/>
            <p:nvPr/>
          </p:nvSpPr>
          <p:spPr>
            <a:xfrm>
              <a:off x="589650" y="24339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"w"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09" name="Google Shape;709;p55"/>
            <p:cNvSpPr txBox="1"/>
            <p:nvPr/>
          </p:nvSpPr>
          <p:spPr>
            <a:xfrm>
              <a:off x="5569825" y="24339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0" name="Google Shape;710;p55"/>
            <p:cNvSpPr txBox="1"/>
            <p:nvPr/>
          </p:nvSpPr>
          <p:spPr>
            <a:xfrm>
              <a:off x="3688500" y="24339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11" name="Google Shape;711;p55"/>
          <p:cNvGrpSpPr/>
          <p:nvPr/>
        </p:nvGrpSpPr>
        <p:grpSpPr>
          <a:xfrm>
            <a:off x="589650" y="3448150"/>
            <a:ext cx="8309525" cy="590700"/>
            <a:chOff x="589650" y="3024625"/>
            <a:chExt cx="8309525" cy="590700"/>
          </a:xfrm>
        </p:grpSpPr>
        <p:sp>
          <p:nvSpPr>
            <p:cNvPr id="712" name="Google Shape;712;p55"/>
            <p:cNvSpPr txBox="1"/>
            <p:nvPr/>
          </p:nvSpPr>
          <p:spPr>
            <a:xfrm>
              <a:off x="1460500" y="30246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append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3" name="Google Shape;713;p55"/>
            <p:cNvSpPr txBox="1"/>
            <p:nvPr/>
          </p:nvSpPr>
          <p:spPr>
            <a:xfrm>
              <a:off x="7139375" y="3024625"/>
              <a:ext cx="175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permite agregar al final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4" name="Google Shape;714;p55"/>
            <p:cNvSpPr txBox="1"/>
            <p:nvPr/>
          </p:nvSpPr>
          <p:spPr>
            <a:xfrm>
              <a:off x="589650" y="30246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"a"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15" name="Google Shape;715;p55"/>
            <p:cNvSpPr txBox="1"/>
            <p:nvPr/>
          </p:nvSpPr>
          <p:spPr>
            <a:xfrm>
              <a:off x="5569825" y="30246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6" name="Google Shape;716;p55"/>
            <p:cNvSpPr txBox="1"/>
            <p:nvPr/>
          </p:nvSpPr>
          <p:spPr>
            <a:xfrm>
              <a:off x="3688500" y="30246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17" name="Google Shape;717;p55"/>
          <p:cNvGrpSpPr/>
          <p:nvPr/>
        </p:nvGrpSpPr>
        <p:grpSpPr>
          <a:xfrm>
            <a:off x="589650" y="4400350"/>
            <a:ext cx="8309525" cy="1772100"/>
            <a:chOff x="589650" y="3976825"/>
            <a:chExt cx="8309525" cy="1772100"/>
          </a:xfrm>
        </p:grpSpPr>
        <p:sp>
          <p:nvSpPr>
            <p:cNvPr id="718" name="Google Shape;718;p55"/>
            <p:cNvSpPr txBox="1"/>
            <p:nvPr/>
          </p:nvSpPr>
          <p:spPr>
            <a:xfrm>
              <a:off x="589650" y="39768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"r+"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19" name="Google Shape;719;p55"/>
            <p:cNvSpPr txBox="1"/>
            <p:nvPr/>
          </p:nvSpPr>
          <p:spPr>
            <a:xfrm>
              <a:off x="1460500" y="39768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read+write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0" name="Google Shape;720;p55"/>
            <p:cNvSpPr txBox="1"/>
            <p:nvPr/>
          </p:nvSpPr>
          <p:spPr>
            <a:xfrm>
              <a:off x="1460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read+write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1" name="Google Shape;721;p55"/>
            <p:cNvSpPr txBox="1"/>
            <p:nvPr/>
          </p:nvSpPr>
          <p:spPr>
            <a:xfrm>
              <a:off x="7139375" y="45675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trunca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2" name="Google Shape;722;p55"/>
            <p:cNvSpPr txBox="1"/>
            <p:nvPr/>
          </p:nvSpPr>
          <p:spPr>
            <a:xfrm>
              <a:off x="589650" y="45675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"w+"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23" name="Google Shape;723;p55"/>
            <p:cNvSpPr txBox="1"/>
            <p:nvPr/>
          </p:nvSpPr>
          <p:spPr>
            <a:xfrm>
              <a:off x="5569825" y="39768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Error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4" name="Google Shape;724;p55"/>
            <p:cNvSpPr txBox="1"/>
            <p:nvPr/>
          </p:nvSpPr>
          <p:spPr>
            <a:xfrm>
              <a:off x="5569825" y="45675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5" name="Google Shape;725;p55"/>
            <p:cNvSpPr txBox="1"/>
            <p:nvPr/>
          </p:nvSpPr>
          <p:spPr>
            <a:xfrm>
              <a:off x="2667050" y="3976825"/>
              <a:ext cx="9216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6" name="Google Shape;726;p55"/>
            <p:cNvSpPr txBox="1"/>
            <p:nvPr/>
          </p:nvSpPr>
          <p:spPr>
            <a:xfrm>
              <a:off x="3688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7" name="Google Shape;727;p55"/>
            <p:cNvSpPr txBox="1"/>
            <p:nvPr/>
          </p:nvSpPr>
          <p:spPr>
            <a:xfrm>
              <a:off x="1460500" y="5158225"/>
              <a:ext cx="136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read+append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8" name="Google Shape;728;p55"/>
            <p:cNvSpPr txBox="1"/>
            <p:nvPr/>
          </p:nvSpPr>
          <p:spPr>
            <a:xfrm>
              <a:off x="7139375" y="5158225"/>
              <a:ext cx="175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permite agregar al final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29" name="Google Shape;729;p55"/>
            <p:cNvSpPr txBox="1"/>
            <p:nvPr/>
          </p:nvSpPr>
          <p:spPr>
            <a:xfrm>
              <a:off x="589650" y="51582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"a+"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30" name="Google Shape;730;p55"/>
            <p:cNvSpPr txBox="1"/>
            <p:nvPr/>
          </p:nvSpPr>
          <p:spPr>
            <a:xfrm>
              <a:off x="5569825" y="51582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1" name="Google Shape;731;p55"/>
            <p:cNvSpPr txBox="1"/>
            <p:nvPr/>
          </p:nvSpPr>
          <p:spPr>
            <a:xfrm>
              <a:off x="3688500" y="5158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2" name="Google Shape;732;p55"/>
            <p:cNvSpPr txBox="1"/>
            <p:nvPr/>
          </p:nvSpPr>
          <p:spPr>
            <a:xfrm>
              <a:off x="3688500" y="39768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3" name="Google Shape;733;p55"/>
            <p:cNvSpPr txBox="1"/>
            <p:nvPr/>
          </p:nvSpPr>
          <p:spPr>
            <a:xfrm>
              <a:off x="2574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4" name="Google Shape;734;p55"/>
            <p:cNvSpPr txBox="1"/>
            <p:nvPr/>
          </p:nvSpPr>
          <p:spPr>
            <a:xfrm>
              <a:off x="2574500" y="5158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35" name="Google Shape;735;p55"/>
          <p:cNvCxnSpPr/>
          <p:nvPr/>
        </p:nvCxnSpPr>
        <p:spPr>
          <a:xfrm>
            <a:off x="480775" y="2267864"/>
            <a:ext cx="84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6"/>
          <p:cNvSpPr txBox="1">
            <a:spLocks noGrp="1"/>
          </p:cNvSpPr>
          <p:nvPr>
            <p:ph type="title" idx="4294967295"/>
          </p:nvPr>
        </p:nvSpPr>
        <p:spPr>
          <a:xfrm>
            <a:off x="311700" y="1222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Leer archivos de texto</a:t>
            </a:r>
            <a:endParaRPr/>
          </a:p>
        </p:txBody>
      </p:sp>
      <p:sp>
        <p:nvSpPr>
          <p:cNvPr id="741" name="Google Shape;741;p56"/>
          <p:cNvSpPr txBox="1"/>
          <p:nvPr/>
        </p:nvSpPr>
        <p:spPr>
          <a:xfrm>
            <a:off x="311700" y="1421675"/>
            <a:ext cx="8460900" cy="6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fgetc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311700" y="959925"/>
            <a:ext cx="18330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stdio.h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1232250" y="2300700"/>
            <a:ext cx="7107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un caracter (un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unsigned char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casteado a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56"/>
          <p:cNvSpPr txBox="1"/>
          <p:nvPr/>
        </p:nvSpPr>
        <p:spPr>
          <a:xfrm>
            <a:off x="1232250" y="2986500"/>
            <a:ext cx="6684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EOF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(un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negativo)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5" name="Google Shape;745;p56"/>
          <p:cNvCxnSpPr>
            <a:endCxn id="743" idx="1"/>
          </p:cNvCxnSpPr>
          <p:nvPr/>
        </p:nvCxnSpPr>
        <p:spPr>
          <a:xfrm rot="-5400000" flipH="1">
            <a:off x="612150" y="1996200"/>
            <a:ext cx="652200" cy="5880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56"/>
          <p:cNvCxnSpPr>
            <a:endCxn id="744" idx="1"/>
          </p:cNvCxnSpPr>
          <p:nvPr/>
        </p:nvCxnSpPr>
        <p:spPr>
          <a:xfrm rot="-5400000" flipH="1">
            <a:off x="288300" y="2358150"/>
            <a:ext cx="1309200" cy="57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7" name="Google Shape;747;p56"/>
          <p:cNvSpPr txBox="1"/>
          <p:nvPr/>
        </p:nvSpPr>
        <p:spPr>
          <a:xfrm>
            <a:off x="311700" y="3873375"/>
            <a:ext cx="8460900" cy="6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fgets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size,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p56"/>
          <p:cNvSpPr txBox="1"/>
          <p:nvPr/>
        </p:nvSpPr>
        <p:spPr>
          <a:xfrm>
            <a:off x="1232250" y="4752400"/>
            <a:ext cx="7107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1232250" y="5438200"/>
            <a:ext cx="7743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NULL en caso de no haber leido nada (ej: fin de archivo)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0" name="Google Shape;750;p56"/>
          <p:cNvCxnSpPr>
            <a:endCxn id="748" idx="1"/>
          </p:cNvCxnSpPr>
          <p:nvPr/>
        </p:nvCxnSpPr>
        <p:spPr>
          <a:xfrm rot="-5400000" flipH="1">
            <a:off x="612150" y="4447900"/>
            <a:ext cx="652200" cy="5880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56"/>
          <p:cNvCxnSpPr>
            <a:endCxn id="749" idx="1"/>
          </p:cNvCxnSpPr>
          <p:nvPr/>
        </p:nvCxnSpPr>
        <p:spPr>
          <a:xfrm rot="-5400000" flipH="1">
            <a:off x="288300" y="4809850"/>
            <a:ext cx="1309200" cy="578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Leer archivos de texto</a:t>
            </a:r>
            <a:endParaRPr/>
          </a:p>
        </p:txBody>
      </p:sp>
      <p:sp>
        <p:nvSpPr>
          <p:cNvPr id="757" name="Google Shape;757;p57"/>
          <p:cNvSpPr txBox="1"/>
          <p:nvPr/>
        </p:nvSpPr>
        <p:spPr>
          <a:xfrm>
            <a:off x="2863175" y="1380588"/>
            <a:ext cx="3246900" cy="6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fgets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(buf, ...);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57"/>
          <p:cNvSpPr/>
          <p:nvPr/>
        </p:nvSpPr>
        <p:spPr>
          <a:xfrm>
            <a:off x="592825" y="3753275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Hola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1102075" y="3181413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0" name="Google Shape;760;p57"/>
          <p:cNvSpPr txBox="1"/>
          <p:nvPr/>
        </p:nvSpPr>
        <p:spPr>
          <a:xfrm>
            <a:off x="6499725" y="3181413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p57"/>
          <p:cNvSpPr/>
          <p:nvPr/>
        </p:nvSpPr>
        <p:spPr>
          <a:xfrm>
            <a:off x="6207525" y="3753275"/>
            <a:ext cx="25587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Hola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\r\n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2" name="Google Shape;7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7" y="1453625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09" y="1356875"/>
            <a:ext cx="2431318" cy="182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57"/>
          <p:cNvGrpSpPr/>
          <p:nvPr/>
        </p:nvGrpSpPr>
        <p:grpSpPr>
          <a:xfrm>
            <a:off x="2963663" y="2066508"/>
            <a:ext cx="3036913" cy="1284705"/>
            <a:chOff x="2338950" y="4376295"/>
            <a:chExt cx="3036913" cy="1284705"/>
          </a:xfrm>
        </p:grpSpPr>
        <p:sp>
          <p:nvSpPr>
            <p:cNvPr id="765" name="Google Shape;765;p57"/>
            <p:cNvSpPr/>
            <p:nvPr/>
          </p:nvSpPr>
          <p:spPr>
            <a:xfrm>
              <a:off x="2338963" y="4782600"/>
              <a:ext cx="3036900" cy="8784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7"/>
            <p:cNvSpPr txBox="1"/>
            <p:nvPr/>
          </p:nvSpPr>
          <p:spPr>
            <a:xfrm>
              <a:off x="2338950" y="4376295"/>
              <a:ext cx="11775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stack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7" name="Google Shape;767;p57"/>
            <p:cNvSpPr txBox="1"/>
            <p:nvPr/>
          </p:nvSpPr>
          <p:spPr>
            <a:xfrm>
              <a:off x="2338992" y="4994800"/>
              <a:ext cx="7737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buf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8" name="Google Shape;768;p57"/>
            <p:cNvSpPr txBox="1"/>
            <p:nvPr/>
          </p:nvSpPr>
          <p:spPr>
            <a:xfrm>
              <a:off x="3160991" y="4994800"/>
              <a:ext cx="15726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Hola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\n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769" name="Google Shape;769;p57"/>
          <p:cNvCxnSpPr/>
          <p:nvPr/>
        </p:nvCxnSpPr>
        <p:spPr>
          <a:xfrm rot="10800000" flipH="1">
            <a:off x="1923925" y="3198725"/>
            <a:ext cx="2098800" cy="801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0" name="Google Shape;770;p57"/>
          <p:cNvCxnSpPr/>
          <p:nvPr/>
        </p:nvCxnSpPr>
        <p:spPr>
          <a:xfrm rot="10800000">
            <a:off x="5090775" y="3189800"/>
            <a:ext cx="1058400" cy="74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8"/>
          <p:cNvSpPr txBox="1">
            <a:spLocks noGrp="1"/>
          </p:cNvSpPr>
          <p:nvPr>
            <p:ph type="title" idx="4294967295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leer línea por línea</a:t>
            </a:r>
            <a:endParaRPr/>
          </a:p>
        </p:txBody>
      </p:sp>
      <p:sp>
        <p:nvSpPr>
          <p:cNvPr id="776" name="Google Shape;776;p58"/>
          <p:cNvSpPr txBox="1"/>
          <p:nvPr/>
        </p:nvSpPr>
        <p:spPr>
          <a:xfrm>
            <a:off x="1218825" y="1005275"/>
            <a:ext cx="6780600" cy="543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FILE *f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("entrada.txt", "r");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if(f ==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perror("No pude abrir el archivo!");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char buf[128];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while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fgets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(buf, sizeof(buf), f) !=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// hacer algo con buf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(f);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return 0;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9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Escribir archivos de texto</a:t>
            </a:r>
            <a:endParaRPr/>
          </a:p>
        </p:txBody>
      </p:sp>
      <p:sp>
        <p:nvSpPr>
          <p:cNvPr id="782" name="Google Shape;782;p59"/>
          <p:cNvSpPr txBox="1"/>
          <p:nvPr/>
        </p:nvSpPr>
        <p:spPr>
          <a:xfrm>
            <a:off x="311700" y="1918775"/>
            <a:ext cx="8460900" cy="229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fputc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c,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fputs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char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char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format, ...);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3" name="Google Shape;783;p59"/>
          <p:cNvSpPr txBox="1"/>
          <p:nvPr/>
        </p:nvSpPr>
        <p:spPr>
          <a:xfrm>
            <a:off x="311700" y="1457025"/>
            <a:ext cx="18330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stdio.h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0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Escribir archivos de texto</a:t>
            </a:r>
            <a:endParaRPr/>
          </a:p>
        </p:txBody>
      </p:sp>
      <p:sp>
        <p:nvSpPr>
          <p:cNvPr id="789" name="Google Shape;789;p60"/>
          <p:cNvSpPr txBox="1"/>
          <p:nvPr/>
        </p:nvSpPr>
        <p:spPr>
          <a:xfrm>
            <a:off x="2863175" y="1380588"/>
            <a:ext cx="3246900" cy="63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fputs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(s, ...);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592825" y="3753275"/>
            <a:ext cx="21639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Hola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60"/>
          <p:cNvSpPr txBox="1"/>
          <p:nvPr/>
        </p:nvSpPr>
        <p:spPr>
          <a:xfrm>
            <a:off x="1102075" y="3181413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60"/>
          <p:cNvSpPr txBox="1"/>
          <p:nvPr/>
        </p:nvSpPr>
        <p:spPr>
          <a:xfrm>
            <a:off x="6499725" y="3181413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6207525" y="3753275"/>
            <a:ext cx="25587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Hola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\r\n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94" name="Google Shape;7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7" y="1453625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09" y="1356875"/>
            <a:ext cx="2431318" cy="182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60"/>
          <p:cNvGrpSpPr/>
          <p:nvPr/>
        </p:nvGrpSpPr>
        <p:grpSpPr>
          <a:xfrm>
            <a:off x="2963663" y="2066508"/>
            <a:ext cx="3036913" cy="1284705"/>
            <a:chOff x="2338950" y="4376295"/>
            <a:chExt cx="3036913" cy="1284705"/>
          </a:xfrm>
        </p:grpSpPr>
        <p:sp>
          <p:nvSpPr>
            <p:cNvPr id="797" name="Google Shape;797;p60"/>
            <p:cNvSpPr/>
            <p:nvPr/>
          </p:nvSpPr>
          <p:spPr>
            <a:xfrm>
              <a:off x="2338963" y="4782600"/>
              <a:ext cx="3036900" cy="8784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0"/>
            <p:cNvSpPr txBox="1"/>
            <p:nvPr/>
          </p:nvSpPr>
          <p:spPr>
            <a:xfrm>
              <a:off x="2338950" y="4376295"/>
              <a:ext cx="11775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stack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9" name="Google Shape;799;p60"/>
            <p:cNvSpPr txBox="1"/>
            <p:nvPr/>
          </p:nvSpPr>
          <p:spPr>
            <a:xfrm>
              <a:off x="2338992" y="4994800"/>
              <a:ext cx="7737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0" name="Google Shape;800;p60"/>
            <p:cNvSpPr txBox="1"/>
            <p:nvPr/>
          </p:nvSpPr>
          <p:spPr>
            <a:xfrm>
              <a:off x="3160991" y="4994800"/>
              <a:ext cx="15726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Hola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\n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\0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801" name="Google Shape;801;p60"/>
          <p:cNvCxnSpPr/>
          <p:nvPr/>
        </p:nvCxnSpPr>
        <p:spPr>
          <a:xfrm flipH="1">
            <a:off x="2034450" y="3157450"/>
            <a:ext cx="2006700" cy="81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2" name="Google Shape;802;p60"/>
          <p:cNvCxnSpPr/>
          <p:nvPr/>
        </p:nvCxnSpPr>
        <p:spPr>
          <a:xfrm>
            <a:off x="5164200" y="3185050"/>
            <a:ext cx="948000" cy="828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1"/>
          <p:cNvSpPr txBox="1">
            <a:spLocks noGrp="1"/>
          </p:cNvSpPr>
          <p:nvPr>
            <p:ph type="title" idx="4294967295"/>
          </p:nvPr>
        </p:nvSpPr>
        <p:spPr>
          <a:xfrm>
            <a:off x="311700" y="-16233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leer y escribir línea por línea</a:t>
            </a:r>
            <a:endParaRPr/>
          </a:p>
        </p:txBody>
      </p:sp>
      <p:sp>
        <p:nvSpPr>
          <p:cNvPr id="808" name="Google Shape;808;p61"/>
          <p:cNvSpPr txBox="1"/>
          <p:nvPr/>
        </p:nvSpPr>
        <p:spPr>
          <a:xfrm>
            <a:off x="914950" y="483300"/>
            <a:ext cx="7388400" cy="6296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FILE *entrada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("entrada.txt", "r");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if(entrada ==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perror("No pude abrir el archivo de entrada!");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FILE *salida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("salida.txt", "w");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if(salida ==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perror("No pude abrir el archivo de salida!");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char buf[128];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while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fgets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(buf, sizeof(buf), entrada) !=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fputs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(buf, salida);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(entrada);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(salida);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return 0;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3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1" y="-65400"/>
            <a:ext cx="11304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1963</a:t>
            </a:r>
            <a:endParaRPr sz="3000"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081300" y="30175"/>
            <a:ext cx="2461200" cy="622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7 bits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por caracter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baseline="300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128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caracteres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"/>
          <p:cNvSpPr txBox="1">
            <a:spLocks noGrp="1"/>
          </p:cNvSpPr>
          <p:nvPr>
            <p:ph type="title" idx="4294967295"/>
          </p:nvPr>
        </p:nvSpPr>
        <p:spPr>
          <a:xfrm>
            <a:off x="311700" y="-16233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leer y escribir línea por línea</a:t>
            </a:r>
            <a:endParaRPr/>
          </a:p>
        </p:txBody>
      </p:sp>
      <p:sp>
        <p:nvSpPr>
          <p:cNvPr id="814" name="Google Shape;814;p62"/>
          <p:cNvSpPr txBox="1"/>
          <p:nvPr/>
        </p:nvSpPr>
        <p:spPr>
          <a:xfrm>
            <a:off x="348850" y="483300"/>
            <a:ext cx="8520600" cy="605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FILE *entrada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("entrada.txt", "r");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if (entrada !=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FILE *salida =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("salida.txt", "w");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if (salida != NULL)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// hacer algo con entrada y salida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(salida);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(entrada);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return 0;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} else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perror("No pude abrir el archivo de salida!");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(entrada);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	return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 else {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perror("No pude abrir el archivo de entrada!");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	return 1;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3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Archivos binarios</a:t>
            </a:r>
            <a:endParaRPr/>
          </a:p>
        </p:txBody>
      </p:sp>
      <p:sp>
        <p:nvSpPr>
          <p:cNvPr id="820" name="Google Shape;820;p63"/>
          <p:cNvSpPr txBox="1"/>
          <p:nvPr/>
        </p:nvSpPr>
        <p:spPr>
          <a:xfrm>
            <a:off x="693300" y="3198425"/>
            <a:ext cx="3720300" cy="262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ptr,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size,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nmemb,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63"/>
          <p:cNvSpPr txBox="1"/>
          <p:nvPr/>
        </p:nvSpPr>
        <p:spPr>
          <a:xfrm>
            <a:off x="693300" y="2736675"/>
            <a:ext cx="77574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stdio.h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63"/>
          <p:cNvSpPr txBox="1"/>
          <p:nvPr/>
        </p:nvSpPr>
        <p:spPr>
          <a:xfrm>
            <a:off x="851250" y="1417575"/>
            <a:ext cx="7441500" cy="92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fopen("archivo.jpg", "r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    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// "wb", "ab", etc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63"/>
          <p:cNvSpPr txBox="1"/>
          <p:nvPr/>
        </p:nvSpPr>
        <p:spPr>
          <a:xfrm>
            <a:off x="4730375" y="3198425"/>
            <a:ext cx="3720300" cy="262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const void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ptr,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size,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nmemb,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4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formato PPM</a:t>
            </a:r>
            <a:endParaRPr/>
          </a:p>
        </p:txBody>
      </p:sp>
      <p:sp>
        <p:nvSpPr>
          <p:cNvPr id="829" name="Google Shape;829;p64"/>
          <p:cNvSpPr txBox="1"/>
          <p:nvPr/>
        </p:nvSpPr>
        <p:spPr>
          <a:xfrm>
            <a:off x="680100" y="2347375"/>
            <a:ext cx="9084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64"/>
          <p:cNvSpPr txBox="1"/>
          <p:nvPr/>
        </p:nvSpPr>
        <p:spPr>
          <a:xfrm>
            <a:off x="1588250" y="23473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\s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64"/>
          <p:cNvSpPr txBox="1"/>
          <p:nvPr/>
        </p:nvSpPr>
        <p:spPr>
          <a:xfrm>
            <a:off x="2042450" y="2347375"/>
            <a:ext cx="13626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ancho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64"/>
          <p:cNvSpPr txBox="1"/>
          <p:nvPr/>
        </p:nvSpPr>
        <p:spPr>
          <a:xfrm>
            <a:off x="3404975" y="23473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\s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64"/>
          <p:cNvSpPr txBox="1"/>
          <p:nvPr/>
        </p:nvSpPr>
        <p:spPr>
          <a:xfrm>
            <a:off x="3859000" y="2347375"/>
            <a:ext cx="13626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alto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4" name="Google Shape;834;p64"/>
          <p:cNvSpPr txBox="1"/>
          <p:nvPr/>
        </p:nvSpPr>
        <p:spPr>
          <a:xfrm>
            <a:off x="5221700" y="23473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\s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5" name="Google Shape;835;p64"/>
          <p:cNvSpPr txBox="1"/>
          <p:nvPr/>
        </p:nvSpPr>
        <p:spPr>
          <a:xfrm>
            <a:off x="5675950" y="2347375"/>
            <a:ext cx="1132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maxv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6808200" y="23473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7" name="Google Shape;837;p64"/>
          <p:cNvSpPr txBox="1"/>
          <p:nvPr/>
        </p:nvSpPr>
        <p:spPr>
          <a:xfrm>
            <a:off x="680100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1134217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1588333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64"/>
          <p:cNvSpPr txBox="1"/>
          <p:nvPr/>
        </p:nvSpPr>
        <p:spPr>
          <a:xfrm>
            <a:off x="2042525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64"/>
          <p:cNvSpPr txBox="1"/>
          <p:nvPr/>
        </p:nvSpPr>
        <p:spPr>
          <a:xfrm>
            <a:off x="2496642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2950758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64"/>
          <p:cNvSpPr txBox="1"/>
          <p:nvPr/>
        </p:nvSpPr>
        <p:spPr>
          <a:xfrm>
            <a:off x="3404975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Google Shape;844;p64"/>
          <p:cNvSpPr txBox="1"/>
          <p:nvPr/>
        </p:nvSpPr>
        <p:spPr>
          <a:xfrm>
            <a:off x="3859092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64"/>
          <p:cNvSpPr txBox="1"/>
          <p:nvPr/>
        </p:nvSpPr>
        <p:spPr>
          <a:xfrm>
            <a:off x="4313208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6" name="Google Shape;846;p64"/>
          <p:cNvSpPr txBox="1"/>
          <p:nvPr/>
        </p:nvSpPr>
        <p:spPr>
          <a:xfrm>
            <a:off x="4767450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64"/>
          <p:cNvSpPr txBox="1"/>
          <p:nvPr/>
        </p:nvSpPr>
        <p:spPr>
          <a:xfrm>
            <a:off x="5221567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64"/>
          <p:cNvSpPr txBox="1"/>
          <p:nvPr/>
        </p:nvSpPr>
        <p:spPr>
          <a:xfrm>
            <a:off x="5675683" y="2678875"/>
            <a:ext cx="454200" cy="33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64"/>
          <p:cNvSpPr txBox="1"/>
          <p:nvPr/>
        </p:nvSpPr>
        <p:spPr>
          <a:xfrm>
            <a:off x="6129940" y="2678875"/>
            <a:ext cx="9660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64"/>
          <p:cNvSpPr txBox="1"/>
          <p:nvPr/>
        </p:nvSpPr>
        <p:spPr>
          <a:xfrm>
            <a:off x="6541200" y="1356875"/>
            <a:ext cx="2362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Encabezado (ASCII)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1" name="Google Shape;851;p64"/>
          <p:cNvCxnSpPr>
            <a:stCxn id="850" idx="2"/>
            <a:endCxn id="836" idx="3"/>
          </p:cNvCxnSpPr>
          <p:nvPr/>
        </p:nvCxnSpPr>
        <p:spPr>
          <a:xfrm rot="5400000">
            <a:off x="7137450" y="1928075"/>
            <a:ext cx="709800" cy="4602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2" name="Google Shape;852;p64"/>
          <p:cNvSpPr txBox="1"/>
          <p:nvPr/>
        </p:nvSpPr>
        <p:spPr>
          <a:xfrm>
            <a:off x="360000" y="3669375"/>
            <a:ext cx="109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3" name="Google Shape;853;p64"/>
          <p:cNvCxnSpPr>
            <a:stCxn id="852" idx="0"/>
            <a:endCxn id="837" idx="2"/>
          </p:cNvCxnSpPr>
          <p:nvPr/>
        </p:nvCxnSpPr>
        <p:spPr>
          <a:xfrm rot="-5400000">
            <a:off x="577950" y="3339525"/>
            <a:ext cx="659100" cy="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/>
          <p:nvPr/>
        </p:nvSpPr>
        <p:spPr>
          <a:xfrm>
            <a:off x="311700" y="48300"/>
            <a:ext cx="8520600" cy="67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#include &lt;stdint.h&gt;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#define ANCHO 800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#define ALTO  800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FILE *f = </a:t>
            </a:r>
            <a:r>
              <a:rPr lang="en" sz="1800" dirty="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("imagen.ppm", "wb");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 dirty="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(f, "P6\n%d %d\n255\n", ANCHO, ALTO);      // encabezado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for (int j = 0; j &lt; ALTO; ++j) {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  for (int i = 0; i &lt; ANCHO; ++i) {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uint8_t color[3] = {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 dirty="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(uint8_t)((i / (double)ANCHO) * 256), // red</a:t>
            </a:r>
            <a:endParaRPr sz="1800" dirty="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(uint8_t)((j / (double)ANCHO) * 256), // green</a:t>
            </a:r>
            <a:endParaRPr sz="1800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((i + j) / 100) % 2 == 0 ? 255 : 0,   // blue;</a:t>
            </a:r>
            <a:endParaRPr sz="18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};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	      </a:t>
            </a:r>
            <a:r>
              <a:rPr lang="en" sz="1800" dirty="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(color, 1, 3, f);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 dirty="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(f);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return 0;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6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Posición en el archivo</a:t>
            </a:r>
            <a:endParaRPr/>
          </a:p>
        </p:txBody>
      </p:sp>
      <p:sp>
        <p:nvSpPr>
          <p:cNvPr id="864" name="Google Shape;864;p66"/>
          <p:cNvSpPr txBox="1"/>
          <p:nvPr/>
        </p:nvSpPr>
        <p:spPr>
          <a:xfrm>
            <a:off x="311700" y="1918775"/>
            <a:ext cx="8460900" cy="21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feof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ftell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FILE *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stream,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offset,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whence);</a:t>
            </a:r>
            <a:endParaRPr sz="2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66"/>
          <p:cNvSpPr txBox="1"/>
          <p:nvPr/>
        </p:nvSpPr>
        <p:spPr>
          <a:xfrm>
            <a:off x="311700" y="1457025"/>
            <a:ext cx="1833000" cy="461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stdio.h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en C</a:t>
            </a:r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312275" y="2134695"/>
            <a:ext cx="1895400" cy="2523105"/>
            <a:chOff x="2338950" y="4376295"/>
            <a:chExt cx="1895400" cy="2523105"/>
          </a:xfrm>
        </p:grpSpPr>
        <p:sp>
          <p:nvSpPr>
            <p:cNvPr id="150" name="Google Shape;150;p18"/>
            <p:cNvSpPr/>
            <p:nvPr/>
          </p:nvSpPr>
          <p:spPr>
            <a:xfrm>
              <a:off x="2338950" y="4782600"/>
              <a:ext cx="1895400" cy="2116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2338950" y="4376295"/>
              <a:ext cx="1177500" cy="3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stack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2338950" y="4994800"/>
              <a:ext cx="256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2723675" y="4994800"/>
              <a:ext cx="8193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104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54" name="Google Shape;154;p18"/>
          <p:cNvSpPr txBox="1"/>
          <p:nvPr/>
        </p:nvSpPr>
        <p:spPr>
          <a:xfrm>
            <a:off x="1357900" y="2696450"/>
            <a:ext cx="3097500" cy="59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 = </a:t>
            </a:r>
            <a:r>
              <a:rPr lang="en" sz="2400">
                <a:solidFill>
                  <a:srgbClr val="76A5AF"/>
                </a:solidFill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357900" y="3429000"/>
            <a:ext cx="3097500" cy="59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 = </a:t>
            </a:r>
            <a:r>
              <a:rPr lang="en" sz="2400">
                <a:solidFill>
                  <a:srgbClr val="76A5AF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6" name="Google Shape;156;p18"/>
          <p:cNvGrpSpPr/>
          <p:nvPr/>
        </p:nvGrpSpPr>
        <p:grpSpPr>
          <a:xfrm>
            <a:off x="5312275" y="3499500"/>
            <a:ext cx="1204025" cy="455400"/>
            <a:chOff x="2338950" y="4994800"/>
            <a:chExt cx="1204025" cy="455400"/>
          </a:xfrm>
        </p:grpSpPr>
        <p:sp>
          <p:nvSpPr>
            <p:cNvPr id="157" name="Google Shape;157;p18"/>
            <p:cNvSpPr txBox="1"/>
            <p:nvPr/>
          </p:nvSpPr>
          <p:spPr>
            <a:xfrm>
              <a:off x="2338950" y="4994800"/>
              <a:ext cx="256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2723675" y="4994800"/>
              <a:ext cx="819300" cy="4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159" name="Google Shape;159;p18"/>
          <p:cNvCxnSpPr/>
          <p:nvPr/>
        </p:nvCxnSpPr>
        <p:spPr>
          <a:xfrm>
            <a:off x="5691475" y="4100275"/>
            <a:ext cx="81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0" name="Google Shape;160;p18"/>
          <p:cNvSpPr txBox="1"/>
          <p:nvPr/>
        </p:nvSpPr>
        <p:spPr>
          <a:xfrm>
            <a:off x="5387725" y="4176475"/>
            <a:ext cx="1426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 bits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00" y="904675"/>
            <a:ext cx="6799400" cy="5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>
            <a:spLocks noGrp="1"/>
          </p:cNvSpPr>
          <p:nvPr>
            <p:ph type="title" idx="4294967295"/>
          </p:nvPr>
        </p:nvSpPr>
        <p:spPr>
          <a:xfrm>
            <a:off x="311700" y="1746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Secuencias de escape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0" y="176850"/>
            <a:ext cx="4311999" cy="310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260000" y="3599100"/>
            <a:ext cx="1883100" cy="2361300"/>
          </a:xfrm>
          <a:prstGeom prst="foldedCorner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4857313" y="403725"/>
            <a:ext cx="562500" cy="625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LF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LF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5661708" y="403725"/>
            <a:ext cx="1336500" cy="625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01100001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01100011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01010011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01010101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186350" y="5518825"/>
            <a:ext cx="25383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39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ASCII)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(en Linux)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7240104" y="403725"/>
            <a:ext cx="691800" cy="625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173800" y="403725"/>
            <a:ext cx="691800" cy="625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661700" y="-34888"/>
            <a:ext cx="13365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bin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7248850" y="-34900"/>
            <a:ext cx="691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8191300" y="-34900"/>
            <a:ext cx="6918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850" y="99800"/>
            <a:ext cx="4311999" cy="310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>
            <a:spLocks noGrp="1"/>
          </p:cNvSpPr>
          <p:nvPr>
            <p:ph type="title" idx="4294967295"/>
          </p:nvPr>
        </p:nvSpPr>
        <p:spPr>
          <a:xfrm>
            <a:off x="311700" y="593375"/>
            <a:ext cx="42603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representamos el fin de línea?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11700" y="2784570"/>
            <a:ext cx="1984500" cy="1370700"/>
          </a:xfrm>
          <a:prstGeom prst="wedgeEllipseCallout">
            <a:avLst>
              <a:gd name="adj1" fmla="val -9844"/>
              <a:gd name="adj2" fmla="val 84934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3520"/>
            <a:ext cx="2037326" cy="3066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013" y="4905857"/>
            <a:ext cx="3193575" cy="4470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583" y="4619982"/>
            <a:ext cx="2809468" cy="27532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Google Shape;191;p21"/>
          <p:cNvSpPr/>
          <p:nvPr/>
        </p:nvSpPr>
        <p:spPr>
          <a:xfrm>
            <a:off x="6196050" y="2929532"/>
            <a:ext cx="2893500" cy="1370700"/>
          </a:xfrm>
          <a:prstGeom prst="wedgeEllipseCallout">
            <a:avLst>
              <a:gd name="adj1" fmla="val -4863"/>
              <a:gd name="adj2" fmla="val 90344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DOS / Windows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CR-LF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'\r\n'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061288" y="3027132"/>
            <a:ext cx="2590200" cy="1370700"/>
          </a:xfrm>
          <a:prstGeom prst="wedgeEllipseCallout">
            <a:avLst>
              <a:gd name="adj1" fmla="val -3583"/>
              <a:gd name="adj2" fmla="val 75148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Macintosh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CR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'\r'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1459</Words>
  <Application>Microsoft Office PowerPoint</Application>
  <PresentationFormat>Presentación en pantalla (4:3)</PresentationFormat>
  <Paragraphs>660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Proxima Nova Extrabold</vt:lpstr>
      <vt:lpstr>Consolas</vt:lpstr>
      <vt:lpstr>Proxima Nova</vt:lpstr>
      <vt:lpstr>Arial</vt:lpstr>
      <vt:lpstr>Proxima Nova Semibold</vt:lpstr>
      <vt:lpstr>Spearmint</vt:lpstr>
      <vt:lpstr>Algoritmos y Programación I</vt:lpstr>
      <vt:lpstr>Presentación de PowerPoint</vt:lpstr>
      <vt:lpstr>Presentación de PowerPoint</vt:lpstr>
      <vt:lpstr>Presentación de PowerPoint</vt:lpstr>
      <vt:lpstr>Presentación de PowerPoint</vt:lpstr>
      <vt:lpstr>ASCII en C</vt:lpstr>
      <vt:lpstr>Secuencias de escape</vt:lpstr>
      <vt:lpstr>Presentación de PowerPoint</vt:lpstr>
      <vt:lpstr>¿Cómo representamos el fin de línea?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UTF-8</vt:lpstr>
      <vt:lpstr>Presentación de PowerPoint</vt:lpstr>
      <vt:lpstr>Presentación de PowerPoint</vt:lpstr>
      <vt:lpstr>Presentación de PowerPoint</vt:lpstr>
      <vt:lpstr>Unicode + C = 💩</vt:lpstr>
      <vt:lpstr>Presentación de PowerPoint</vt:lpstr>
      <vt:lpstr>Presentación de PowerPoint</vt:lpstr>
      <vt:lpstr>Presentación de PowerPoint</vt:lpstr>
      <vt:lpstr>Presentación de PowerPoint</vt:lpstr>
      <vt:lpstr>Manejar archivos</vt:lpstr>
      <vt:lpstr>Manejar archivos</vt:lpstr>
      <vt:lpstr>Manejar archivos</vt:lpstr>
      <vt:lpstr>Manejar archivos</vt:lpstr>
      <vt:lpstr>Manejar archivos</vt:lpstr>
      <vt:lpstr>Manejar archivos</vt:lpstr>
      <vt:lpstr>Manejar archivos</vt:lpstr>
      <vt:lpstr>Manejar archivos</vt:lpstr>
      <vt:lpstr>Manejar archivos</vt:lpstr>
      <vt:lpstr>Manejar archivos</vt:lpstr>
      <vt:lpstr>Archivos en C</vt:lpstr>
      <vt:lpstr>Presentación de PowerPoint</vt:lpstr>
      <vt:lpstr>Leer archivos de texto</vt:lpstr>
      <vt:lpstr>Leer archivos de texto</vt:lpstr>
      <vt:lpstr>Ejemplo: leer línea por línea</vt:lpstr>
      <vt:lpstr>Escribir archivos de texto</vt:lpstr>
      <vt:lpstr>Escribir archivos de texto</vt:lpstr>
      <vt:lpstr>Ejemplo: leer y escribir línea por línea</vt:lpstr>
      <vt:lpstr>Ejemplo: leer y escribir línea por línea</vt:lpstr>
      <vt:lpstr>Archivos binarios</vt:lpstr>
      <vt:lpstr>Ejemplo: formato PPM</vt:lpstr>
      <vt:lpstr>Presentación de PowerPoint</vt:lpstr>
      <vt:lpstr>Posición en el archivo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Programación I</dc:title>
  <cp:lastModifiedBy>TOSHIBA</cp:lastModifiedBy>
  <cp:revision>10</cp:revision>
  <dcterms:modified xsi:type="dcterms:W3CDTF">2022-05-23T20:34:50Z</dcterms:modified>
</cp:coreProperties>
</file>